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62"/>
  </p:notesMasterIdLst>
  <p:sldIdLst>
    <p:sldId id="258" r:id="rId2"/>
    <p:sldId id="277" r:id="rId3"/>
    <p:sldId id="345" r:id="rId4"/>
    <p:sldId id="261" r:id="rId5"/>
    <p:sldId id="262" r:id="rId6"/>
    <p:sldId id="288" r:id="rId7"/>
    <p:sldId id="350" r:id="rId8"/>
    <p:sldId id="364" r:id="rId9"/>
    <p:sldId id="413" r:id="rId10"/>
    <p:sldId id="365" r:id="rId11"/>
    <p:sldId id="366" r:id="rId12"/>
    <p:sldId id="367" r:id="rId13"/>
    <p:sldId id="414" r:id="rId14"/>
    <p:sldId id="371" r:id="rId15"/>
    <p:sldId id="372" r:id="rId16"/>
    <p:sldId id="346" r:id="rId17"/>
    <p:sldId id="263" r:id="rId18"/>
    <p:sldId id="264" r:id="rId19"/>
    <p:sldId id="265" r:id="rId20"/>
    <p:sldId id="266" r:id="rId21"/>
    <p:sldId id="373" r:id="rId22"/>
    <p:sldId id="272" r:id="rId23"/>
    <p:sldId id="296" r:id="rId24"/>
    <p:sldId id="298" r:id="rId25"/>
    <p:sldId id="354" r:id="rId26"/>
    <p:sldId id="355" r:id="rId27"/>
    <p:sldId id="415" r:id="rId28"/>
    <p:sldId id="377" r:id="rId29"/>
    <p:sldId id="379" r:id="rId30"/>
    <p:sldId id="378" r:id="rId31"/>
    <p:sldId id="374" r:id="rId32"/>
    <p:sldId id="380" r:id="rId33"/>
    <p:sldId id="382" r:id="rId34"/>
    <p:sldId id="344" r:id="rId35"/>
    <p:sldId id="347" r:id="rId36"/>
    <p:sldId id="326" r:id="rId37"/>
    <p:sldId id="417" r:id="rId38"/>
    <p:sldId id="329" r:id="rId39"/>
    <p:sldId id="336" r:id="rId40"/>
    <p:sldId id="327" r:id="rId41"/>
    <p:sldId id="418" r:id="rId42"/>
    <p:sldId id="383" r:id="rId43"/>
    <p:sldId id="419" r:id="rId44"/>
    <p:sldId id="338" r:id="rId45"/>
    <p:sldId id="328" r:id="rId46"/>
    <p:sldId id="420" r:id="rId47"/>
    <p:sldId id="416" r:id="rId48"/>
    <p:sldId id="421" r:id="rId49"/>
    <p:sldId id="348" r:id="rId50"/>
    <p:sldId id="392" r:id="rId51"/>
    <p:sldId id="394" r:id="rId52"/>
    <p:sldId id="376" r:id="rId53"/>
    <p:sldId id="395" r:id="rId54"/>
    <p:sldId id="396" r:id="rId55"/>
    <p:sldId id="391" r:id="rId56"/>
    <p:sldId id="405" r:id="rId57"/>
    <p:sldId id="393" r:id="rId58"/>
    <p:sldId id="397" r:id="rId59"/>
    <p:sldId id="404" r:id="rId60"/>
    <p:sldId id="39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D1F"/>
    <a:srgbClr val="34354A"/>
    <a:srgbClr val="6CA62C"/>
    <a:srgbClr val="FF99FF"/>
    <a:srgbClr val="C1B39B"/>
    <a:srgbClr val="3E3526"/>
    <a:srgbClr val="9F8A65"/>
    <a:srgbClr val="6A5C42"/>
    <a:srgbClr val="3C5D25"/>
    <a:srgbClr val="4A7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82" autoAdjust="0"/>
    <p:restoredTop sz="95492" autoAdjust="0"/>
  </p:normalViewPr>
  <p:slideViewPr>
    <p:cSldViewPr snapToGrid="0">
      <p:cViewPr varScale="1">
        <p:scale>
          <a:sx n="84" d="100"/>
          <a:sy n="84" d="100"/>
        </p:scale>
        <p:origin x="2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CB76-3084-40D0-9C92-06923758CE12}" type="datetimeFigureOut">
              <a:rPr lang="en-GB" smtClean="0"/>
              <a:t>28/06/2021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79934-8FA9-49B8-8951-4EE3C365DE6B}" type="slidenum">
              <a:rPr lang="en-GB" smtClean="0"/>
              <a:t>‹#›</a:t>
            </a:fld>
            <a:endParaRPr lang="en-GB"/>
          </a:p>
        </p:txBody>
      </p:sp>
    </p:spTree>
    <p:extLst>
      <p:ext uri="{BB962C8B-B14F-4D97-AF65-F5344CB8AC3E}">
        <p14:creationId xmlns:p14="http://schemas.microsoft.com/office/powerpoint/2010/main" val="261835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848F-56E0-4086-B998-04BB1BFA9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E1DE3F-1FCD-4F0B-903C-4F5C5640F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D43791-FF22-4D87-982C-F737C3F62AE9}"/>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C584115E-F9B7-4D4A-B1EA-CF2AC5794F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B3956B-748F-45C9-9FB9-17287FDC26DB}"/>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33617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BE0F-C2AA-4913-B0B8-3B9CBFE6C1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E83E7A-6F8F-4726-B533-7552532D3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EB951-2A23-4F01-9834-0755A822A9D8}"/>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67181FE2-C553-4A86-AF7B-4B722269D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E4251-9362-4DB0-B25A-65B9C9D80AA1}"/>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12772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1AE26-AA58-485E-8DA7-4FBC9B87B3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C8C5AB-73C5-4BE4-A292-B2E4BE141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30D619-CAD0-40A6-8B00-7A3C5D60E39A}"/>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CF2911CF-EBE7-4098-8A09-EC545012D9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F119D3-73C6-4419-92F1-0680800FCD8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957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99FF-30B7-4C0B-BE5B-47EB4AF17B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54664-940C-42D7-8ECC-9649CC43E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4EABB1-FB21-404D-8F6B-684B24A04227}"/>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56DACF87-3327-4B44-A803-D68BF9658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E99CB8-30DB-4A21-B616-F6243484DAF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9723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46FA-8313-4887-A314-EEEB0B824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CDDFA9F-99DC-4D1C-94B6-0FFEDBE9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6C1D3D-45C0-4FE1-9698-2B7A2796A9B8}"/>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D2F8306A-A9B8-4951-B4FC-874455B56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213843-1728-4F30-B351-0D759BE960C3}"/>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6741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DDA-1D75-4C19-9706-A635C9CF67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51B825-D648-4FE5-8CCA-489A895E3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C35B2D-4619-48BC-BB6D-CC67D141A7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70C46CE-436F-464B-9E9B-F2D10F6B3477}"/>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ADE3FE07-B58C-4BFC-94A3-4B40B5E8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1999F-C04F-406B-84AA-3B759BB76028}"/>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67657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9B55-F47A-437D-9BF1-8A4BB16D67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683E18-663D-45E0-A399-EC5A0F60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43B31-AFA7-494F-BACB-44B28352F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08A6C64-87E0-4DB6-8EE8-EA57F4308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6DE35-A0D3-427D-84C8-5071919967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5B545D-36D8-4554-AEDE-BFBF00EE7B0D}"/>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8" name="Footer Placeholder 7">
            <a:extLst>
              <a:ext uri="{FF2B5EF4-FFF2-40B4-BE49-F238E27FC236}">
                <a16:creationId xmlns:a16="http://schemas.microsoft.com/office/drawing/2014/main" id="{BF7C2F51-1E62-4E90-824D-F31D9EE18A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332559B-97D8-42F1-B494-FE1DF3784F1E}"/>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72084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1CF3-9E02-4626-BFF0-C436793AFE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CE6912-8D36-4077-8E59-6D658D70E091}"/>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4" name="Footer Placeholder 3">
            <a:extLst>
              <a:ext uri="{FF2B5EF4-FFF2-40B4-BE49-F238E27FC236}">
                <a16:creationId xmlns:a16="http://schemas.microsoft.com/office/drawing/2014/main" id="{CD68D3CB-F866-4A98-8832-A30BEEAEB2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3FA5C2-69FB-402F-B694-5CFDEA641C1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83492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C4287-AE11-4BDE-9788-30C31919354F}"/>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3" name="Footer Placeholder 2">
            <a:extLst>
              <a:ext uri="{FF2B5EF4-FFF2-40B4-BE49-F238E27FC236}">
                <a16:creationId xmlns:a16="http://schemas.microsoft.com/office/drawing/2014/main" id="{C6076969-3D4C-4426-81E1-7CBCDEE88D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16D2D7-53EE-4590-84D8-EE92469A471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65315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A421-F5DC-4BAB-A14B-6B79B4DC5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CEAC7E4-F997-4273-8588-A6B171227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AAD4-1FAE-47D0-9105-7441908FC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822C3-0AD8-4490-88D5-433A58A3EE12}"/>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39D0A800-60F9-4EDD-91F4-321823979A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6B933B-58D7-4B17-BCB0-85621C4C55A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58393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4C9-6DED-4D50-B56C-BDFC59C58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131036-0360-4991-B089-DFB59CAEA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8F49E60-9505-4718-9D13-CA36713FA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5BF27-8ABE-46EA-8B7C-1427AE53DED2}"/>
              </a:ext>
            </a:extLst>
          </p:cNvPr>
          <p:cNvSpPr>
            <a:spLocks noGrp="1"/>
          </p:cNvSpPr>
          <p:nvPr>
            <p:ph type="dt" sz="half" idx="10"/>
          </p:nvPr>
        </p:nvSpPr>
        <p:spPr/>
        <p:txBody>
          <a:bodyPr/>
          <a:lstStyle/>
          <a:p>
            <a:fld id="{AA7D0636-AF8C-4309-A236-4F07DD489CFE}" type="datetimeFigureOut">
              <a:rPr lang="en-GB" smtClean="0"/>
              <a:t>28/06/2021</a:t>
            </a:fld>
            <a:endParaRPr lang="en-GB"/>
          </a:p>
        </p:txBody>
      </p:sp>
      <p:sp>
        <p:nvSpPr>
          <p:cNvPr id="6" name="Footer Placeholder 5">
            <a:extLst>
              <a:ext uri="{FF2B5EF4-FFF2-40B4-BE49-F238E27FC236}">
                <a16:creationId xmlns:a16="http://schemas.microsoft.com/office/drawing/2014/main" id="{00C012B2-194C-4BF5-A227-A2B38EAEB7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600EB-1457-42FC-88C0-A0FE861D393A}"/>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38653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DFE9E-05C5-42E8-BA47-8621A907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DB0292-2E87-4068-B3D4-A823C9FE6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C3C3A-5142-40EC-8AE2-F63EA0D7A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D0636-AF8C-4309-A236-4F07DD489CFE}" type="datetimeFigureOut">
              <a:rPr lang="en-GB" smtClean="0"/>
              <a:t>28/06/2021</a:t>
            </a:fld>
            <a:endParaRPr lang="en-GB"/>
          </a:p>
        </p:txBody>
      </p:sp>
      <p:sp>
        <p:nvSpPr>
          <p:cNvPr id="5" name="Footer Placeholder 4">
            <a:extLst>
              <a:ext uri="{FF2B5EF4-FFF2-40B4-BE49-F238E27FC236}">
                <a16:creationId xmlns:a16="http://schemas.microsoft.com/office/drawing/2014/main" id="{DA837131-735E-47EA-8FE1-AF5C9CBD8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3D47FA-1D6B-4570-93EC-904B41E37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A866C-31F5-46CE-9AE3-DC190F34D21A}" type="slidenum">
              <a:rPr lang="en-GB" smtClean="0"/>
              <a:t>‹#›</a:t>
            </a:fld>
            <a:endParaRPr lang="en-GB"/>
          </a:p>
        </p:txBody>
      </p:sp>
    </p:spTree>
    <p:extLst>
      <p:ext uri="{BB962C8B-B14F-4D97-AF65-F5344CB8AC3E}">
        <p14:creationId xmlns:p14="http://schemas.microsoft.com/office/powerpoint/2010/main" val="26000498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d5066@p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web.ewu.edu/ewflora/Asteraceae/Carduus%20acanthoides.html" TargetMode="External"/><Relationship Id="rId4" Type="http://schemas.openxmlformats.org/officeDocument/2006/relationships/hyperlink" Target="https://www.brc.ac.uk/plantatlas/plant/carduus-nuta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plants.usda.gov/core/profile?symbol=CANU4" TargetMode="External"/><Relationship Id="rId4" Type="http://schemas.openxmlformats.org/officeDocument/2006/relationships/hyperlink" Target="https://plants.usda.gov/core/profile?symbol=CAA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hyperlink" Target="https://www.inspection.gc.ca/plants/seeds/testing-grading/seeds-identification/carduus-acanthoides/eng/1475881428791/1475881429283" TargetMode="External"/><Relationship Id="rId5" Type="http://schemas.openxmlformats.org/officeDocument/2006/relationships/hyperlink" Target="http://www.inspection.gc.ca/plants/seeds/testing-grading/seeds-identification/carduus-nutans/eng/1476277091719/1476277092202" TargetMode="Externa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ological_dispersal"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www.pbs.org/wnet/nature/blog/the-future-of-the-wolves-of-isle-royal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mailto:thd5066@ps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47522-770A-4384-B0A8-E129C666E0AE}"/>
              </a:ext>
            </a:extLst>
          </p:cNvPr>
          <p:cNvSpPr txBox="1"/>
          <p:nvPr/>
        </p:nvSpPr>
        <p:spPr>
          <a:xfrm>
            <a:off x="383374" y="1056024"/>
            <a:ext cx="11387777" cy="1261884"/>
          </a:xfrm>
          <a:prstGeom prst="rect">
            <a:avLst/>
          </a:prstGeom>
          <a:noFill/>
        </p:spPr>
        <p:txBody>
          <a:bodyPr wrap="square" rtlCol="0">
            <a:spAutoFit/>
          </a:bodyPr>
          <a:lstStyle/>
          <a:p>
            <a:pPr algn="ctr"/>
            <a:r>
              <a:rPr lang="en-GB" sz="3800" dirty="0"/>
              <a:t>Increased temperatures shift flower height distributions and seed dispersal patterns in invasive thistles</a:t>
            </a:r>
          </a:p>
        </p:txBody>
      </p:sp>
      <p:sp>
        <p:nvSpPr>
          <p:cNvPr id="61" name="TextBox 60">
            <a:extLst>
              <a:ext uri="{FF2B5EF4-FFF2-40B4-BE49-F238E27FC236}">
                <a16:creationId xmlns:a16="http://schemas.microsoft.com/office/drawing/2014/main" id="{EB182E7A-0341-485E-9BEF-995E8AA4B790}"/>
              </a:ext>
            </a:extLst>
          </p:cNvPr>
          <p:cNvSpPr txBox="1"/>
          <p:nvPr/>
        </p:nvSpPr>
        <p:spPr>
          <a:xfrm>
            <a:off x="402111" y="4234914"/>
            <a:ext cx="11387777" cy="2066400"/>
          </a:xfrm>
          <a:prstGeom prst="rect">
            <a:avLst/>
          </a:prstGeom>
          <a:noFill/>
        </p:spPr>
        <p:txBody>
          <a:bodyPr wrap="square" rtlCol="0">
            <a:spAutoFit/>
          </a:bodyPr>
          <a:lstStyle/>
          <a:p>
            <a:pPr algn="ctr"/>
            <a:endParaRPr lang="en-GB" sz="2400" dirty="0">
              <a:solidFill>
                <a:schemeClr val="bg1"/>
              </a:solidFill>
            </a:endParaRPr>
          </a:p>
          <a:p>
            <a:pPr algn="ctr">
              <a:lnSpc>
                <a:spcPct val="150000"/>
              </a:lnSpc>
            </a:pPr>
            <a:r>
              <a:rPr lang="en-GB" sz="2400" dirty="0"/>
              <a:t>Trevor Drees</a:t>
            </a:r>
          </a:p>
          <a:p>
            <a:pPr algn="ctr">
              <a:lnSpc>
                <a:spcPct val="150000"/>
              </a:lnSpc>
            </a:pPr>
            <a:r>
              <a:rPr lang="en-GB" sz="2400" dirty="0"/>
              <a:t>The Pennsylvania State University</a:t>
            </a:r>
          </a:p>
          <a:p>
            <a:pPr algn="ctr">
              <a:lnSpc>
                <a:spcPct val="150000"/>
              </a:lnSpc>
            </a:pPr>
            <a:r>
              <a:rPr lang="en-GB" sz="2400" dirty="0">
                <a:hlinkClick r:id="rId2">
                  <a:extLst>
                    <a:ext uri="{A12FA001-AC4F-418D-AE19-62706E023703}">
                      <ahyp:hlinkClr xmlns:ahyp="http://schemas.microsoft.com/office/drawing/2018/hyperlinkcolor" val="tx"/>
                    </a:ext>
                  </a:extLst>
                </a:hlinkClick>
              </a:rPr>
              <a:t>thd5066@psu.edu</a:t>
            </a:r>
            <a:endParaRPr lang="en-GB" sz="2400" dirty="0"/>
          </a:p>
        </p:txBody>
      </p:sp>
      <p:sp>
        <p:nvSpPr>
          <p:cNvPr id="2" name="Rectangle 1">
            <a:extLst>
              <a:ext uri="{FF2B5EF4-FFF2-40B4-BE49-F238E27FC236}">
                <a16:creationId xmlns:a16="http://schemas.microsoft.com/office/drawing/2014/main" id="{E02DC55E-D282-4C94-AEE8-71D315B743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A2CEEF-033E-4D09-8FB5-4C9DAD10A17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84A7D9C-6BF8-43A6-AAB7-EA2782040E9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E24F59C-7D2A-4E49-B48A-A2C044FAC0A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17CD65CF-4B65-4CD7-A44F-7A38330614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E544CBE-09A6-409C-B6CB-B76456FFFAC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F84D8135-1007-49F9-9FC9-C15B2593FDFF}"/>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6468203C-2073-4B91-99E5-72C87535370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F1AEE7B-1672-4DBA-8DCA-D3C8B399986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29DC16F-D330-498E-90C1-96D40E78985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AFB94A93-0A0D-4C71-990B-879BDBDF1F6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9032134-99DF-4FB3-87F2-66566661C5A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C700331-E7FB-4FDB-89E3-3A1C4F74242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5E19C6E2-C869-4D86-B110-3A7462FBCD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408108D-9791-4E9C-8833-6114F3265864}"/>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E370ABA-C99E-41CB-8812-647070952E3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2B4E431-2370-45BB-BBC3-15845FCC59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84A293D0-DB63-48B0-B385-E74B24BAFE7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9AB84557-91F8-4A15-882B-E9FB4FCB55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51C0335-6AB1-4BCE-8BC7-104635415B1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E91A25D2-5210-4E3C-B3D1-333E55AB1C5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FCB481FA-4D88-403D-9903-58ABC55B43B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BB4DBD0-F470-40D3-B71F-3FB2F9B160B6}"/>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54DD6DCE-1ED2-48E2-A6EF-7DDAF365293E}"/>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F9EB2E49-5253-45D6-A36B-EFC91A6DD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5AE3D69A-2158-4414-94C3-FE74D49752A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58882633-77C0-4C44-8B02-508F3EDC6BC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E6422B36-6FC3-4AE1-BEE6-ED18B50E1803}"/>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4197685-B5CF-4F7A-8FCA-774C38208F76}"/>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3323DD76-3032-47C0-9007-37F44DC4C93C}"/>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64977BBA-4E26-4202-9E4C-21FB26866D2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1D5FCAAB-6FFF-43C4-A18E-1326212E924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FC8AA345-4A1B-48E4-89A2-506F0E754C7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E8945DBF-9CD6-4C7E-8C4B-CD5A7AE8AD8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E1C41027-9633-4208-8F28-996445F2203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EA697F89-2EEA-489B-8D5D-99F4A4D41A3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852C023-13CC-4A3F-AC25-0AD4E8B9E2B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92541DC7-765E-4325-8AA3-C075477985C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321DBEE4-B8E5-4278-8F5F-61D7E5E22DE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2117A1E9-A296-4B17-AF05-B79815FAF85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E7D832E-9E27-4760-9449-8589DFA9D91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E2755245-51C1-4E27-B732-BE5BA118EE8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FAF22D4E-80DE-44A5-8AFF-778C5D9B7FD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E6970FAE-998B-4E9E-9BCA-F4314717870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6813E70B-129E-4A6E-AE6C-5528660C825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886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55BFA5-620A-4571-A0C7-9630185A6766}"/>
              </a:ext>
            </a:extLst>
          </p:cNvPr>
          <p:cNvSpPr/>
          <p:nvPr/>
        </p:nvSpPr>
        <p:spPr>
          <a:xfrm>
            <a:off x="6228080" y="3627240"/>
            <a:ext cx="1343152" cy="5515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CE0615C-11F7-46AC-941E-3EB8598317DF}"/>
              </a:ext>
            </a:extLst>
          </p:cNvPr>
          <p:cNvSpPr txBox="1"/>
          <p:nvPr/>
        </p:nvSpPr>
        <p:spPr>
          <a:xfrm>
            <a:off x="7611149" y="3578592"/>
            <a:ext cx="3635461" cy="646331"/>
          </a:xfrm>
          <a:prstGeom prst="rect">
            <a:avLst/>
          </a:prstGeom>
          <a:noFill/>
        </p:spPr>
        <p:txBody>
          <a:bodyPr wrap="square" rtlCol="0">
            <a:spAutoFit/>
          </a:bodyPr>
          <a:lstStyle/>
          <a:p>
            <a:r>
              <a:rPr lang="en-GB" dirty="0">
                <a:solidFill>
                  <a:srgbClr val="FF0000"/>
                </a:solidFill>
              </a:rPr>
              <a:t>Could affect growth; seeds released higher and travel further</a:t>
            </a:r>
          </a:p>
        </p:txBody>
      </p:sp>
      <p:sp>
        <p:nvSpPr>
          <p:cNvPr id="20" name="TextBox 19">
            <a:extLst>
              <a:ext uri="{FF2B5EF4-FFF2-40B4-BE49-F238E27FC236}">
                <a16:creationId xmlns:a16="http://schemas.microsoft.com/office/drawing/2014/main" id="{612FB9CF-D958-4F44-BAAF-256BEE3247A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4504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FA16B2-37F1-4796-9C30-F34FAB28F540}"/>
              </a:ext>
            </a:extLst>
          </p:cNvPr>
          <p:cNvSpPr/>
          <p:nvPr/>
        </p:nvSpPr>
        <p:spPr>
          <a:xfrm>
            <a:off x="6228080" y="4178807"/>
            <a:ext cx="1343152"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F796CDD-EBA3-4A14-91CC-C1C3C68CE772}"/>
              </a:ext>
            </a:extLst>
          </p:cNvPr>
          <p:cNvSpPr txBox="1"/>
          <p:nvPr/>
        </p:nvSpPr>
        <p:spPr>
          <a:xfrm>
            <a:off x="7607225" y="4123816"/>
            <a:ext cx="3635461" cy="369332"/>
          </a:xfrm>
          <a:prstGeom prst="rect">
            <a:avLst/>
          </a:prstGeom>
          <a:noFill/>
        </p:spPr>
        <p:txBody>
          <a:bodyPr wrap="square" rtlCol="0">
            <a:spAutoFit/>
          </a:bodyPr>
          <a:lstStyle/>
          <a:p>
            <a:r>
              <a:rPr lang="en-GB" dirty="0">
                <a:solidFill>
                  <a:srgbClr val="FF0000"/>
                </a:solidFill>
              </a:rPr>
              <a:t>Faster wind blows seeds further</a:t>
            </a:r>
          </a:p>
        </p:txBody>
      </p:sp>
      <p:sp>
        <p:nvSpPr>
          <p:cNvPr id="20" name="TextBox 19">
            <a:extLst>
              <a:ext uri="{FF2B5EF4-FFF2-40B4-BE49-F238E27FC236}">
                <a16:creationId xmlns:a16="http://schemas.microsoft.com/office/drawing/2014/main" id="{FB21E498-F27B-4814-BD26-E17FCFEA50DC}"/>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4912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882BA8D-8C85-4B22-BC25-DECC5C1FD56B}"/>
              </a:ext>
            </a:extLst>
          </p:cNvPr>
          <p:cNvSpPr/>
          <p:nvPr/>
        </p:nvSpPr>
        <p:spPr>
          <a:xfrm>
            <a:off x="6228080" y="4447032"/>
            <a:ext cx="2848864"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92B8FF7-1372-4D0B-AE28-F9F8484AC91D}"/>
              </a:ext>
            </a:extLst>
          </p:cNvPr>
          <p:cNvSpPr txBox="1"/>
          <p:nvPr/>
        </p:nvSpPr>
        <p:spPr>
          <a:xfrm>
            <a:off x="6114931" y="4712021"/>
            <a:ext cx="3635461" cy="646331"/>
          </a:xfrm>
          <a:prstGeom prst="rect">
            <a:avLst/>
          </a:prstGeom>
          <a:noFill/>
        </p:spPr>
        <p:txBody>
          <a:bodyPr wrap="square" rtlCol="0">
            <a:spAutoFit/>
          </a:bodyPr>
          <a:lstStyle/>
          <a:p>
            <a:r>
              <a:rPr lang="en-GB" dirty="0">
                <a:solidFill>
                  <a:srgbClr val="FF0000"/>
                </a:solidFill>
              </a:rPr>
              <a:t>Extreme wind events can carry seeds very long distances</a:t>
            </a: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86121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solidFill>
                  <a:schemeClr val="tx1">
                    <a:alpha val="30000"/>
                  </a:schemeClr>
                </a:solidFill>
              </a:rPr>
              <a:t>Precipitation</a:t>
            </a:r>
          </a:p>
          <a:p>
            <a:pPr marL="285750" indent="-285750">
              <a:buFont typeface="Arial" panose="020B0604020202020204" pitchFamily="34" charset="0"/>
              <a:buChar char="•"/>
            </a:pPr>
            <a:r>
              <a:rPr lang="en-GB" dirty="0">
                <a:solidFill>
                  <a:schemeClr val="tx1">
                    <a:alpha val="30000"/>
                  </a:schemeClr>
                </a:solidFill>
              </a:rPr>
              <a:t>Wind speeds</a:t>
            </a:r>
          </a:p>
          <a:p>
            <a:pPr marL="285750" indent="-285750">
              <a:buFont typeface="Arial" panose="020B0604020202020204" pitchFamily="34" charset="0"/>
              <a:buChar char="•"/>
            </a:pPr>
            <a:r>
              <a:rPr lang="en-GB" dirty="0">
                <a:solidFill>
                  <a:schemeClr val="tx1">
                    <a:alpha val="30000"/>
                  </a:schemeClr>
                </a:solidFill>
              </a:rPr>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51007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1200329"/>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01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3139321"/>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a:p>
            <a:endParaRPr lang="en-GB" i="1" dirty="0"/>
          </a:p>
          <a:p>
            <a:r>
              <a:rPr lang="en-GB" dirty="0"/>
              <a:t>Not all species will exhibit the same responses to temperature increases, though.</a:t>
            </a:r>
          </a:p>
          <a:p>
            <a:endParaRPr lang="en-GB" dirty="0"/>
          </a:p>
          <a:p>
            <a:r>
              <a:rPr lang="en-GB" dirty="0"/>
              <a:t>We need to choose a species to use as a case study…</a:t>
            </a:r>
          </a:p>
          <a:p>
            <a:endParaRPr lang="en-GB" i="1" dirty="0"/>
          </a:p>
          <a:p>
            <a:endParaRPr lang="en-GB" dirty="0"/>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45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E01D873F-52C4-4ECA-BBE9-B19CC930A2E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60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Image result for carduus nutans">
            <a:extLst>
              <a:ext uri="{FF2B5EF4-FFF2-40B4-BE49-F238E27FC236}">
                <a16:creationId xmlns:a16="http://schemas.microsoft.com/office/drawing/2014/main" id="{A4D79D5F-0226-410F-9053-D9A800A1F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97" y="2404523"/>
            <a:ext cx="4311813" cy="34577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carduus acanthoides">
            <a:extLst>
              <a:ext uri="{FF2B5EF4-FFF2-40B4-BE49-F238E27FC236}">
                <a16:creationId xmlns:a16="http://schemas.microsoft.com/office/drawing/2014/main" id="{0BA6B335-D2F7-47FF-A0E1-9E5FF1B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921" y="2404522"/>
            <a:ext cx="4311814" cy="3457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319DC2-3738-475C-BF21-65AB19857EAD}"/>
              </a:ext>
            </a:extLst>
          </p:cNvPr>
          <p:cNvSpPr txBox="1"/>
          <p:nvPr/>
        </p:nvSpPr>
        <p:spPr>
          <a:xfrm>
            <a:off x="4435645" y="5662231"/>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sp>
        <p:nvSpPr>
          <p:cNvPr id="19" name="TextBox 18">
            <a:extLst>
              <a:ext uri="{FF2B5EF4-FFF2-40B4-BE49-F238E27FC236}">
                <a16:creationId xmlns:a16="http://schemas.microsoft.com/office/drawing/2014/main" id="{52506DD2-EAB0-41E2-9A09-A14FD1140CFD}"/>
              </a:ext>
            </a:extLst>
          </p:cNvPr>
          <p:cNvSpPr txBox="1"/>
          <p:nvPr/>
        </p:nvSpPr>
        <p:spPr>
          <a:xfrm>
            <a:off x="9981011" y="5664902"/>
            <a:ext cx="1643954"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5">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
        <p:nvSpPr>
          <p:cNvPr id="21" name="TextBox 20">
            <a:extLst>
              <a:ext uri="{FF2B5EF4-FFF2-40B4-BE49-F238E27FC236}">
                <a16:creationId xmlns:a16="http://schemas.microsoft.com/office/drawing/2014/main" id="{6F66EDCB-6E59-4935-8F31-AE4B83EAFB59}"/>
              </a:ext>
            </a:extLst>
          </p:cNvPr>
          <p:cNvSpPr txBox="1"/>
          <p:nvPr/>
        </p:nvSpPr>
        <p:spPr>
          <a:xfrm>
            <a:off x="7385553" y="1880447"/>
            <a:ext cx="3251558" cy="492443"/>
          </a:xfrm>
          <a:prstGeom prst="rect">
            <a:avLst/>
          </a:prstGeom>
          <a:noFill/>
        </p:spPr>
        <p:txBody>
          <a:bodyPr wrap="square" rtlCol="0">
            <a:spAutoFit/>
          </a:bodyPr>
          <a:lstStyle/>
          <a:p>
            <a:pPr algn="ctr"/>
            <a:r>
              <a:rPr lang="en-GB" sz="2600" i="1" dirty="0"/>
              <a:t>Carduus </a:t>
            </a:r>
            <a:r>
              <a:rPr lang="en-GB" sz="2600" i="1" dirty="0" err="1"/>
              <a:t>acanthoides</a:t>
            </a:r>
            <a:endParaRPr lang="en-GB" sz="2600" i="1" dirty="0"/>
          </a:p>
        </p:txBody>
      </p:sp>
      <p:sp>
        <p:nvSpPr>
          <p:cNvPr id="7" name="TextBox 6">
            <a:extLst>
              <a:ext uri="{FF2B5EF4-FFF2-40B4-BE49-F238E27FC236}">
                <a16:creationId xmlns:a16="http://schemas.microsoft.com/office/drawing/2014/main" id="{25D4399F-2E2A-4008-A3AD-134C6D430020}"/>
              </a:ext>
            </a:extLst>
          </p:cNvPr>
          <p:cNvSpPr txBox="1"/>
          <p:nvPr/>
        </p:nvSpPr>
        <p:spPr>
          <a:xfrm>
            <a:off x="700974" y="5890726"/>
            <a:ext cx="5180132" cy="338554"/>
          </a:xfrm>
          <a:prstGeom prst="rect">
            <a:avLst/>
          </a:prstGeom>
          <a:noFill/>
        </p:spPr>
        <p:txBody>
          <a:bodyPr wrap="square" rtlCol="0">
            <a:spAutoFit/>
          </a:bodyPr>
          <a:lstStyle/>
          <a:p>
            <a:pPr algn="ctr"/>
            <a:r>
              <a:rPr lang="en-GB" sz="1600" dirty="0"/>
              <a:t>“musk thistle”, “nodding thistle”</a:t>
            </a:r>
          </a:p>
        </p:txBody>
      </p:sp>
      <p:sp>
        <p:nvSpPr>
          <p:cNvPr id="23" name="TextBox 22">
            <a:extLst>
              <a:ext uri="{FF2B5EF4-FFF2-40B4-BE49-F238E27FC236}">
                <a16:creationId xmlns:a16="http://schemas.microsoft.com/office/drawing/2014/main" id="{4DC9228F-04DD-4F7D-A74D-EC144CD60C92}"/>
              </a:ext>
            </a:extLst>
          </p:cNvPr>
          <p:cNvSpPr txBox="1"/>
          <p:nvPr/>
        </p:nvSpPr>
        <p:spPr>
          <a:xfrm>
            <a:off x="6971962" y="5884526"/>
            <a:ext cx="4215845" cy="584775"/>
          </a:xfrm>
          <a:prstGeom prst="rect">
            <a:avLst/>
          </a:prstGeom>
          <a:noFill/>
        </p:spPr>
        <p:txBody>
          <a:bodyPr wrap="square" rtlCol="0">
            <a:spAutoFit/>
          </a:bodyPr>
          <a:lstStyle/>
          <a:p>
            <a:pPr algn="ctr"/>
            <a:r>
              <a:rPr lang="en-GB" sz="1600" dirty="0"/>
              <a:t>“</a:t>
            </a:r>
            <a:r>
              <a:rPr lang="en-GB" sz="1600" dirty="0" err="1"/>
              <a:t>plumeless</a:t>
            </a:r>
            <a:r>
              <a:rPr lang="en-GB" sz="1600" dirty="0"/>
              <a:t> thistle”, “spiny </a:t>
            </a:r>
            <a:r>
              <a:rPr lang="en-GB" sz="1600" dirty="0" err="1"/>
              <a:t>plumeless</a:t>
            </a:r>
            <a:r>
              <a:rPr lang="en-GB" sz="1600" dirty="0"/>
              <a:t> thistle”</a:t>
            </a:r>
          </a:p>
          <a:p>
            <a:pPr algn="ctr"/>
            <a:endParaRPr lang="en-GB" sz="1600" dirty="0"/>
          </a:p>
        </p:txBody>
      </p:sp>
      <p:sp>
        <p:nvSpPr>
          <p:cNvPr id="66" name="TextBox 65">
            <a:extLst>
              <a:ext uri="{FF2B5EF4-FFF2-40B4-BE49-F238E27FC236}">
                <a16:creationId xmlns:a16="http://schemas.microsoft.com/office/drawing/2014/main" id="{DC5B66B9-CDAA-435C-B89D-AC0BC254C419}"/>
              </a:ext>
            </a:extLst>
          </p:cNvPr>
          <p:cNvSpPr txBox="1"/>
          <p:nvPr/>
        </p:nvSpPr>
        <p:spPr>
          <a:xfrm>
            <a:off x="1748072" y="1843799"/>
            <a:ext cx="3251558" cy="492443"/>
          </a:xfrm>
          <a:prstGeom prst="rect">
            <a:avLst/>
          </a:prstGeom>
          <a:noFill/>
        </p:spPr>
        <p:txBody>
          <a:bodyPr wrap="square" rtlCol="0">
            <a:spAutoFit/>
          </a:bodyPr>
          <a:lstStyle/>
          <a:p>
            <a:pPr algn="ctr"/>
            <a:r>
              <a:rPr lang="en-GB" sz="2600" i="1" dirty="0"/>
              <a:t>Carduus nutans</a:t>
            </a:r>
          </a:p>
        </p:txBody>
      </p:sp>
      <p:sp>
        <p:nvSpPr>
          <p:cNvPr id="2" name="Rectangle 1">
            <a:extLst>
              <a:ext uri="{FF2B5EF4-FFF2-40B4-BE49-F238E27FC236}">
                <a16:creationId xmlns:a16="http://schemas.microsoft.com/office/drawing/2014/main" id="{CF1AA4A3-41F9-4AA0-9EDE-955C6ADAB9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EC845BD-16E0-46F4-93BD-32610A98933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FBB79D05-338F-4AB1-8FE8-90EAEBCC343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81EC5D-39A8-44BB-927C-40F43178FD1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9DDC213-E0CF-4366-B70D-11CBFA264EFF}"/>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67F6D0B-1F01-4EF8-80EC-8FC1F58FA4E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49BEA9-4273-458B-97B2-5112C68946A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1A1C721-8008-470B-8742-087C81A97272}"/>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11979ED-BC9A-4E63-8D67-E4364A5E9423}"/>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EB648C1-E1B2-451A-AAA6-A25078511E3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0671378-B1A8-467E-97CE-130C18F9545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8F9490-122E-41B3-BBE1-1930C2EEDD4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15460B-7871-49C0-98F9-AFE77D34F32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8B90FA8-6B3F-4AB1-AB07-8AE57796195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B14A5-06EF-4DE0-8C25-FA22CBD6D50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9334203-A97F-4137-93E5-C20472B0338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E087427-B519-421D-AA91-4FFE58A9B25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EEA3A9F-93C9-4BA0-BE19-3CEE9F0C33E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FDEC14C3-F168-4619-B2B4-6C83AE6AE92D}"/>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97BB158-425D-43A4-9BDD-0FC0B9A1B6D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57C22753-8B4C-44BF-8AFA-7D4CB5D1824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252D9B02-62BA-4682-86DE-C7BA382F9AB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C8F3BBD-682F-4B01-8C3D-4BF54260FCA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C880DDE-10C8-4230-9E00-44245AB9D12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283EDA6-2611-4F34-AB46-9AD83C8733B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D81AC9E9-B767-4D2E-A095-2054E096B76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0FFB548-209A-49B2-8AFB-906A17C8082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4AC4866-6468-402E-9951-76AE736CC75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C0EFA01C-40C8-4EC2-A8AF-3DDCE0506A6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C8764D-A2DF-4896-8F17-C027483CEB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8772F139-07D2-423F-9DA1-54F974290DA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827A2DA-F633-4A54-A154-911104E874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687B868-613F-493C-8BE0-CE0D88A000C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B9477BC-3744-42BC-BAC7-47EA2FF5405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197EC2A-34B1-4B91-AAD6-4DE27311823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C634079F-EA1E-499B-8FC8-45168DC702A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Rectangle 1024">
            <a:extLst>
              <a:ext uri="{FF2B5EF4-FFF2-40B4-BE49-F238E27FC236}">
                <a16:creationId xmlns:a16="http://schemas.microsoft.com/office/drawing/2014/main" id="{678946CB-0C66-4301-9964-6571601DE27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Rectangle 1025">
            <a:extLst>
              <a:ext uri="{FF2B5EF4-FFF2-40B4-BE49-F238E27FC236}">
                <a16:creationId xmlns:a16="http://schemas.microsoft.com/office/drawing/2014/main" id="{A8248078-C5C8-495C-8BBE-84829414E40A}"/>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Rectangle 1026">
            <a:extLst>
              <a:ext uri="{FF2B5EF4-FFF2-40B4-BE49-F238E27FC236}">
                <a16:creationId xmlns:a16="http://schemas.microsoft.com/office/drawing/2014/main" id="{3153FDF8-5D95-4F91-B961-46AB961D995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Rectangle 1027">
            <a:extLst>
              <a:ext uri="{FF2B5EF4-FFF2-40B4-BE49-F238E27FC236}">
                <a16:creationId xmlns:a16="http://schemas.microsoft.com/office/drawing/2014/main" id="{29F440A6-6452-46B5-821F-09C1A696A3E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Rectangle 1028">
            <a:extLst>
              <a:ext uri="{FF2B5EF4-FFF2-40B4-BE49-F238E27FC236}">
                <a16:creationId xmlns:a16="http://schemas.microsoft.com/office/drawing/2014/main" id="{2BA5C30F-54FF-45AD-B335-0B2B4FA1A46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Rectangle 1030">
            <a:extLst>
              <a:ext uri="{FF2B5EF4-FFF2-40B4-BE49-F238E27FC236}">
                <a16:creationId xmlns:a16="http://schemas.microsoft.com/office/drawing/2014/main" id="{60D2007C-051F-4806-8321-F2D3E5AFA6D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1A4FB3DA-CB1C-4E8D-8BEA-2A23AB87916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Rectangle 1033">
            <a:extLst>
              <a:ext uri="{FF2B5EF4-FFF2-40B4-BE49-F238E27FC236}">
                <a16:creationId xmlns:a16="http://schemas.microsoft.com/office/drawing/2014/main" id="{070DD7F5-3F5B-45D9-BFF5-E22EF83760E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59B2128C-DF82-4646-835B-18348853E97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2F31CAB3-88C0-4717-A838-09B1443B394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10598FD2-B8A2-4547-B069-3304C83F44F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A82EB9F1-F3D4-4527-BF0D-8A5498E3E43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1BAFC441-485A-47D4-B168-CC71C62B65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0" name="Rectangle 1039">
            <a:extLst>
              <a:ext uri="{FF2B5EF4-FFF2-40B4-BE49-F238E27FC236}">
                <a16:creationId xmlns:a16="http://schemas.microsoft.com/office/drawing/2014/main" id="{B3DEBFE8-55A1-4685-892D-278A92F2D1F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F34B6A25-C068-432D-A9CE-29EADFC7C5B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Rectangle 1041">
            <a:extLst>
              <a:ext uri="{FF2B5EF4-FFF2-40B4-BE49-F238E27FC236}">
                <a16:creationId xmlns:a16="http://schemas.microsoft.com/office/drawing/2014/main" id="{BA1008A6-670D-42BC-AFE6-46712A6CD484}"/>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Rectangle 1042">
            <a:extLst>
              <a:ext uri="{FF2B5EF4-FFF2-40B4-BE49-F238E27FC236}">
                <a16:creationId xmlns:a16="http://schemas.microsoft.com/office/drawing/2014/main" id="{860D8F99-7B6A-4B22-9329-704D98FB04F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Rectangle 1043">
            <a:extLst>
              <a:ext uri="{FF2B5EF4-FFF2-40B4-BE49-F238E27FC236}">
                <a16:creationId xmlns:a16="http://schemas.microsoft.com/office/drawing/2014/main" id="{3B769173-C726-47F4-AF6C-CBB14731336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Rectangle 1044">
            <a:extLst>
              <a:ext uri="{FF2B5EF4-FFF2-40B4-BE49-F238E27FC236}">
                <a16:creationId xmlns:a16="http://schemas.microsoft.com/office/drawing/2014/main" id="{6F8D440E-A35B-48DD-8700-6951BF64F3B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9D0D11D5-8F8E-414A-BE79-A70262ABA6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C21AD06B-EF6B-4F37-A0E6-0692818C405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TextBox 1047">
            <a:extLst>
              <a:ext uri="{FF2B5EF4-FFF2-40B4-BE49-F238E27FC236}">
                <a16:creationId xmlns:a16="http://schemas.microsoft.com/office/drawing/2014/main" id="{9DB33BB0-EF8E-493D-99F0-A888625DED27}"/>
              </a:ext>
            </a:extLst>
          </p:cNvPr>
          <p:cNvSpPr txBox="1"/>
          <p:nvPr/>
        </p:nvSpPr>
        <p:spPr>
          <a:xfrm>
            <a:off x="1003750" y="602265"/>
            <a:ext cx="8881930" cy="830997"/>
          </a:xfrm>
          <a:prstGeom prst="rect">
            <a:avLst/>
          </a:prstGeom>
          <a:noFill/>
        </p:spPr>
        <p:txBody>
          <a:bodyPr wrap="square" rtlCol="0">
            <a:spAutoFit/>
          </a:bodyPr>
          <a:lstStyle/>
          <a:p>
            <a:r>
              <a:rPr lang="en-GB" sz="4800" dirty="0"/>
              <a:t>Study system: invasive thistles</a:t>
            </a:r>
          </a:p>
        </p:txBody>
      </p:sp>
    </p:spTree>
    <p:extLst>
      <p:ext uri="{BB962C8B-B14F-4D97-AF65-F5344CB8AC3E}">
        <p14:creationId xmlns:p14="http://schemas.microsoft.com/office/powerpoint/2010/main" val="396611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731C280-3851-4A05-89B1-4F0BDCDD5CC9}"/>
              </a:ext>
            </a:extLst>
          </p:cNvPr>
          <p:cNvSpPr txBox="1"/>
          <p:nvPr/>
        </p:nvSpPr>
        <p:spPr>
          <a:xfrm>
            <a:off x="6444490" y="4310749"/>
            <a:ext cx="5362196" cy="2400657"/>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(33 states)</a:t>
            </a:r>
          </a:p>
          <a:p>
            <a:pPr marL="285750" indent="-285750">
              <a:buFont typeface="Arial" panose="020B0604020202020204" pitchFamily="34" charset="0"/>
              <a:buChar char="•"/>
            </a:pPr>
            <a:r>
              <a:rPr lang="en-GB" sz="2000" dirty="0"/>
              <a:t>Canada (BC, NB, NS, ON, QC)</a:t>
            </a:r>
          </a:p>
          <a:p>
            <a:pPr marL="285750" indent="-285750">
              <a:buFont typeface="Arial" panose="020B0604020202020204" pitchFamily="34" charset="0"/>
              <a:buChar char="•"/>
            </a:pPr>
            <a:r>
              <a:rPr lang="en-GB" sz="2000" dirty="0"/>
              <a:t>South America (Argentina, Uruguay)</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New Zealand</a:t>
            </a:r>
          </a:p>
          <a:p>
            <a:pPr marL="285750" indent="-285750">
              <a:buFont typeface="Arial" panose="020B0604020202020204" pitchFamily="34" charset="0"/>
              <a:buChar char="•"/>
            </a:pPr>
            <a:endParaRPr lang="en-GB" sz="1000" dirty="0"/>
          </a:p>
          <a:p>
            <a:r>
              <a:rPr lang="en-GB" sz="1600" i="1" dirty="0"/>
              <a:t>Native to Europe and Central Asia</a:t>
            </a:r>
          </a:p>
        </p:txBody>
      </p:sp>
      <p:sp>
        <p:nvSpPr>
          <p:cNvPr id="20" name="TextBox 19">
            <a:extLst>
              <a:ext uri="{FF2B5EF4-FFF2-40B4-BE49-F238E27FC236}">
                <a16:creationId xmlns:a16="http://schemas.microsoft.com/office/drawing/2014/main" id="{F1DA68B2-D46F-4C75-97CF-3097B7CC791D}"/>
              </a:ext>
            </a:extLst>
          </p:cNvPr>
          <p:cNvSpPr txBox="1"/>
          <p:nvPr/>
        </p:nvSpPr>
        <p:spPr>
          <a:xfrm>
            <a:off x="432720" y="4274319"/>
            <a:ext cx="5251902" cy="2339102"/>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(All states except AK, FL, HI, ME, VT)</a:t>
            </a:r>
          </a:p>
          <a:p>
            <a:pPr marL="285750" indent="-285750">
              <a:buFont typeface="Arial" panose="020B0604020202020204" pitchFamily="34" charset="0"/>
              <a:buChar char="•"/>
            </a:pPr>
            <a:r>
              <a:rPr lang="en-GB" sz="2000" dirty="0"/>
              <a:t>Canada (All provinces except NT, NU, PE, YT)</a:t>
            </a:r>
          </a:p>
          <a:p>
            <a:pPr marL="285750" indent="-285750">
              <a:buFont typeface="Arial" panose="020B0604020202020204" pitchFamily="34" charset="0"/>
              <a:buChar char="•"/>
            </a:pPr>
            <a:r>
              <a:rPr lang="en-GB" sz="2000" dirty="0"/>
              <a:t>South America (Chile)</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Australia and New Zealand</a:t>
            </a:r>
          </a:p>
          <a:p>
            <a:endParaRPr lang="en-GB" sz="1000" dirty="0"/>
          </a:p>
          <a:p>
            <a:r>
              <a:rPr lang="en-GB" sz="1600" i="1" dirty="0"/>
              <a:t>Native to Europe and Central Asia</a:t>
            </a:r>
          </a:p>
        </p:txBody>
      </p:sp>
      <p:pic>
        <p:nvPicPr>
          <p:cNvPr id="18" name="Picture 17">
            <a:extLst>
              <a:ext uri="{FF2B5EF4-FFF2-40B4-BE49-F238E27FC236}">
                <a16:creationId xmlns:a16="http://schemas.microsoft.com/office/drawing/2014/main" id="{FF65A861-A70B-4AF9-B238-A69FF6CCC99D}"/>
              </a:ext>
            </a:extLst>
          </p:cNvPr>
          <p:cNvPicPr>
            <a:picLocks noChangeAspect="1"/>
          </p:cNvPicPr>
          <p:nvPr/>
        </p:nvPicPr>
        <p:blipFill rotWithShape="1">
          <a:blip r:embed="rId2"/>
          <a:srcRect l="42071" t="34723" r="10760" b="19495"/>
          <a:stretch/>
        </p:blipFill>
        <p:spPr>
          <a:xfrm>
            <a:off x="6531907" y="1454314"/>
            <a:ext cx="5134345" cy="2803266"/>
          </a:xfrm>
          <a:prstGeom prst="rect">
            <a:avLst/>
          </a:prstGeom>
          <a:ln>
            <a:solidFill>
              <a:schemeClr val="tx1"/>
            </a:solidFill>
          </a:ln>
        </p:spPr>
      </p:pic>
      <p:pic>
        <p:nvPicPr>
          <p:cNvPr id="17" name="Picture 16">
            <a:extLst>
              <a:ext uri="{FF2B5EF4-FFF2-40B4-BE49-F238E27FC236}">
                <a16:creationId xmlns:a16="http://schemas.microsoft.com/office/drawing/2014/main" id="{4F0E86C5-D409-4047-AE20-036ABC43EA84}"/>
              </a:ext>
            </a:extLst>
          </p:cNvPr>
          <p:cNvPicPr>
            <a:picLocks noChangeAspect="1"/>
          </p:cNvPicPr>
          <p:nvPr/>
        </p:nvPicPr>
        <p:blipFill rotWithShape="1">
          <a:blip r:embed="rId3"/>
          <a:srcRect l="42039" t="36127" r="10760" b="18058"/>
          <a:stretch/>
        </p:blipFill>
        <p:spPr>
          <a:xfrm>
            <a:off x="525061" y="1450908"/>
            <a:ext cx="5134337" cy="2803272"/>
          </a:xfrm>
          <a:prstGeom prst="rect">
            <a:avLst/>
          </a:prstGeom>
          <a:ln>
            <a:solidFill>
              <a:schemeClr val="tx1"/>
            </a:solidFill>
          </a:ln>
        </p:spPr>
      </p:pic>
      <p:sp>
        <p:nvSpPr>
          <p:cNvPr id="23" name="TextBox 22">
            <a:extLst>
              <a:ext uri="{FF2B5EF4-FFF2-40B4-BE49-F238E27FC236}">
                <a16:creationId xmlns:a16="http://schemas.microsoft.com/office/drawing/2014/main" id="{F782DC27-B157-43B0-B5E1-C7860BE1589A}"/>
              </a:ext>
            </a:extLst>
          </p:cNvPr>
          <p:cNvSpPr txBox="1"/>
          <p:nvPr/>
        </p:nvSpPr>
        <p:spPr>
          <a:xfrm>
            <a:off x="1125332" y="876771"/>
            <a:ext cx="3935176" cy="553998"/>
          </a:xfrm>
          <a:prstGeom prst="rect">
            <a:avLst/>
          </a:prstGeom>
          <a:noFill/>
        </p:spPr>
        <p:txBody>
          <a:bodyPr wrap="square" rtlCol="0">
            <a:spAutoFit/>
          </a:bodyPr>
          <a:lstStyle/>
          <a:p>
            <a:pPr algn="ctr"/>
            <a:r>
              <a:rPr lang="en-GB" sz="3000" i="1" dirty="0"/>
              <a:t>Carduus nutans</a:t>
            </a:r>
          </a:p>
        </p:txBody>
      </p:sp>
      <p:sp>
        <p:nvSpPr>
          <p:cNvPr id="66" name="TextBox 65">
            <a:extLst>
              <a:ext uri="{FF2B5EF4-FFF2-40B4-BE49-F238E27FC236}">
                <a16:creationId xmlns:a16="http://schemas.microsoft.com/office/drawing/2014/main" id="{AE431E7C-EDB2-46FB-B3A3-BE88DFD6B188}"/>
              </a:ext>
            </a:extLst>
          </p:cNvPr>
          <p:cNvSpPr txBox="1"/>
          <p:nvPr/>
        </p:nvSpPr>
        <p:spPr>
          <a:xfrm>
            <a:off x="7403306" y="876771"/>
            <a:ext cx="3444564" cy="553998"/>
          </a:xfrm>
          <a:prstGeom prst="rect">
            <a:avLst/>
          </a:prstGeom>
          <a:noFill/>
        </p:spPr>
        <p:txBody>
          <a:bodyPr wrap="square" rtlCol="0">
            <a:spAutoFit/>
          </a:bodyPr>
          <a:lstStyle/>
          <a:p>
            <a:pPr algn="ctr"/>
            <a:r>
              <a:rPr lang="en-GB" sz="3000" i="1" dirty="0"/>
              <a:t>Carduus </a:t>
            </a:r>
            <a:r>
              <a:rPr lang="en-GB" sz="3000" i="1" dirty="0" err="1"/>
              <a:t>acanthoides</a:t>
            </a:r>
            <a:endParaRPr lang="en-GB" sz="3000" i="1" dirty="0"/>
          </a:p>
        </p:txBody>
      </p:sp>
      <p:sp>
        <p:nvSpPr>
          <p:cNvPr id="69" name="TextBox 68">
            <a:extLst>
              <a:ext uri="{FF2B5EF4-FFF2-40B4-BE49-F238E27FC236}">
                <a16:creationId xmlns:a16="http://schemas.microsoft.com/office/drawing/2014/main" id="{F8E08378-7B34-47FC-ABD6-EF989DB93901}"/>
              </a:ext>
            </a:extLst>
          </p:cNvPr>
          <p:cNvSpPr txBox="1"/>
          <p:nvPr/>
        </p:nvSpPr>
        <p:spPr>
          <a:xfrm>
            <a:off x="472511" y="4065919"/>
            <a:ext cx="1831483" cy="200055"/>
          </a:xfrm>
          <a:prstGeom prst="rect">
            <a:avLst/>
          </a:prstGeom>
          <a:noFill/>
        </p:spPr>
        <p:txBody>
          <a:bodyPr wrap="square" rtlCol="0">
            <a:spAutoFit/>
          </a:bodyPr>
          <a:lstStyle/>
          <a:p>
            <a:r>
              <a:rPr lang="en-GB" sz="700" dirty="0"/>
              <a:t>Image source: </a:t>
            </a:r>
            <a:r>
              <a:rPr lang="en-GB" sz="700" dirty="0">
                <a:hlinkClick r:id="rId4">
                  <a:extLst>
                    <a:ext uri="{A12FA001-AC4F-418D-AE19-62706E023703}">
                      <ahyp:hlinkClr xmlns:ahyp="http://schemas.microsoft.com/office/drawing/2018/hyperlinkcolor" val="tx"/>
                    </a:ext>
                  </a:extLst>
                </a:hlinkClick>
              </a:rPr>
              <a:t>plants.usda.gov</a:t>
            </a:r>
            <a:endParaRPr lang="en-GB" sz="700" dirty="0"/>
          </a:p>
        </p:txBody>
      </p:sp>
      <p:sp>
        <p:nvSpPr>
          <p:cNvPr id="70" name="TextBox 69">
            <a:extLst>
              <a:ext uri="{FF2B5EF4-FFF2-40B4-BE49-F238E27FC236}">
                <a16:creationId xmlns:a16="http://schemas.microsoft.com/office/drawing/2014/main" id="{69F40540-4AA7-4376-BACF-68D79FB1DAC5}"/>
              </a:ext>
            </a:extLst>
          </p:cNvPr>
          <p:cNvSpPr txBox="1"/>
          <p:nvPr/>
        </p:nvSpPr>
        <p:spPr>
          <a:xfrm>
            <a:off x="6477054" y="4065925"/>
            <a:ext cx="1831483"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plants.usda.gov</a:t>
            </a:r>
            <a:endParaRPr lang="en-GB" sz="700" dirty="0"/>
          </a:p>
        </p:txBody>
      </p:sp>
      <p:sp>
        <p:nvSpPr>
          <p:cNvPr id="4" name="Rectangle 3">
            <a:extLst>
              <a:ext uri="{FF2B5EF4-FFF2-40B4-BE49-F238E27FC236}">
                <a16:creationId xmlns:a16="http://schemas.microsoft.com/office/drawing/2014/main" id="{510448A4-7A1A-4FD9-9B3A-ABCDD1C818D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083B9D2-746E-4FCC-9E00-8CA082C88E6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365511A3-48FC-4D9E-B940-0065DD346C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B26B77D-66E2-4F9F-A42F-8790463E6EB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811813A-CEA0-472A-9E70-1E7FE3381DB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9F5C4F-807B-4312-BA4E-BBAEE04D366F}"/>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20F9E94-801B-4F20-873F-442844F86A1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FE8BE6A-5E82-4D8A-985A-43A49A816F01}"/>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8A6FB4-9F56-4641-8021-810BE82B60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CB7FC1B-7B33-4A01-A1B6-CD33D6BA424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F14A9F7-E99E-44D3-8803-A65A602E3C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C06845-B98B-401F-B719-9302504AD483}"/>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8BFCBB5-6D44-4E33-9D85-2B43E0CC4AF0}"/>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DBCCFF9-55F3-415A-9422-E2EBBF7252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471D812-2817-4150-A1F2-965BF1F8BC4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0C7FE71-7B6D-414C-A54E-C8F717A5964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C23C1E2-6811-46F1-9827-67792884D3F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17FD83B-59AF-4C70-9C12-7C90A200C09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3514E4A8-E6C2-4566-868A-B6761BDE9BA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EA14331-7358-4D96-8805-1AA6BD9DEED5}"/>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CF167EC-F668-4DEE-B4F3-EBAAB1D351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86F2B6B-1149-43F7-8744-4DF7D194D0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6D3BF7E-4BDE-4031-BD95-A1FFB0955A5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9A51B52-2829-4D8F-B845-43F03E64593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734084A-8771-420A-B759-2DF73076272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B5F4086-40E2-445F-9E0D-349719016B9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55786256-1BEE-4AAF-A2D4-E481D9343B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AB4D7B-D77C-4E48-A75B-785D55DF93A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039FE1C-B324-461D-8372-D2E419C7BAB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BF38EC1B-ADFA-4E47-9978-130498859A4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1D9BDAA-4EFC-41B2-B532-543798E1385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83A9E98-F573-4BED-93AE-DACF83A0D6F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7C2AB75-48B0-4E6D-A40E-0E4A32B377C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79F1E884-3121-4DCD-B9EF-12824AAF5D26}"/>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42369C6-6525-4806-AC81-8B4DABE6B96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DC0D108-FDA1-4559-8749-46FB484E7FD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8B04445-F2F9-46E2-8983-F3AB77DC7AB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BEFC394F-C632-49F0-AEA5-47E25083D46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5E4A789-B1B9-4D72-869B-52455E8B59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F6FD8805-30AC-4523-B302-7D71CAD84850}"/>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B7CD6F48-EF62-4198-B5E4-CF0EA26DA24F}"/>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A44042A-E90E-4336-8630-E31501D769F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5A3A58-5AE5-4302-A024-8CEF3E58281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B9E32DD-1062-467C-A42E-B4C058A1F3E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4506015-B062-46E7-97BE-9210A0CEAD02}"/>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B526CC14-45AD-48BC-A79E-2D44F709817E}"/>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4609AC-DABD-43CB-95D8-4826E7173C8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07D5FFC-A23A-43C1-9679-2B696B56441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1D48ED5-69D5-40AA-8F31-92ED0B8AAC2B}"/>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7BA46F4-4269-4B89-8A41-3A1B1BC4EF4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E97BECE2-1D8A-448B-AE5B-3A47D786183A}"/>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B853679-02B8-4979-8F0B-7391652153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09BA347-A82E-4F63-A1A2-A44E6CA7594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1EA131E7-FE4E-4342-A1B4-4B0B2209A814}"/>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BE2E0DA5-49DE-4DA5-AEA2-D6480D6E345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1599150A-06F5-41AF-82CC-B87D4D59310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56FC5BE3-8CD0-430E-B240-A12F7A8F0958}"/>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55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food&#10;&#10;Description automatically generated">
            <a:extLst>
              <a:ext uri="{FF2B5EF4-FFF2-40B4-BE49-F238E27FC236}">
                <a16:creationId xmlns:a16="http://schemas.microsoft.com/office/drawing/2014/main" id="{DDB88AA6-5CAA-4DB9-AEAA-E8658EDB861A}"/>
              </a:ext>
            </a:extLst>
          </p:cNvPr>
          <p:cNvPicPr>
            <a:picLocks noChangeAspect="1"/>
          </p:cNvPicPr>
          <p:nvPr/>
        </p:nvPicPr>
        <p:blipFill rotWithShape="1">
          <a:blip r:embed="rId2">
            <a:extLst>
              <a:ext uri="{28A0092B-C50C-407E-A947-70E740481C1C}">
                <a14:useLocalDpi xmlns:a14="http://schemas.microsoft.com/office/drawing/2010/main" val="0"/>
              </a:ext>
            </a:extLst>
          </a:blip>
          <a:srcRect r="49729"/>
          <a:stretch/>
        </p:blipFill>
        <p:spPr>
          <a:xfrm rot="10800000" flipV="1">
            <a:off x="2242993" y="1432196"/>
            <a:ext cx="3862858" cy="4322247"/>
          </a:xfrm>
          <a:prstGeom prst="rect">
            <a:avLst/>
          </a:prstGeom>
        </p:spPr>
      </p:pic>
      <p:sp>
        <p:nvSpPr>
          <p:cNvPr id="2" name="TextBox 1">
            <a:extLst>
              <a:ext uri="{FF2B5EF4-FFF2-40B4-BE49-F238E27FC236}">
                <a16:creationId xmlns:a16="http://schemas.microsoft.com/office/drawing/2014/main" id="{44AB63DB-28BE-4DB6-B035-8A0D44380AB8}"/>
              </a:ext>
            </a:extLst>
          </p:cNvPr>
          <p:cNvSpPr txBox="1"/>
          <p:nvPr/>
        </p:nvSpPr>
        <p:spPr>
          <a:xfrm>
            <a:off x="2257441" y="955204"/>
            <a:ext cx="7680556" cy="400110"/>
          </a:xfrm>
          <a:prstGeom prst="rect">
            <a:avLst/>
          </a:prstGeom>
          <a:noFill/>
        </p:spPr>
        <p:txBody>
          <a:bodyPr wrap="square" rtlCol="0">
            <a:spAutoFit/>
          </a:bodyPr>
          <a:lstStyle/>
          <a:p>
            <a:pPr algn="ctr"/>
            <a:r>
              <a:rPr lang="en-GB" sz="2000" dirty="0"/>
              <a:t>Seeds are the propagules through which these thistles are dispersed.</a:t>
            </a:r>
          </a:p>
        </p:txBody>
      </p:sp>
      <p:pic>
        <p:nvPicPr>
          <p:cNvPr id="4" name="Picture 3" descr="A picture containing food&#10;&#10;Description automatically generated">
            <a:extLst>
              <a:ext uri="{FF2B5EF4-FFF2-40B4-BE49-F238E27FC236}">
                <a16:creationId xmlns:a16="http://schemas.microsoft.com/office/drawing/2014/main" id="{949BE63A-8069-4E8B-B3BC-EE80A135D42C}"/>
              </a:ext>
            </a:extLst>
          </p:cNvPr>
          <p:cNvPicPr>
            <a:picLocks noChangeAspect="1"/>
          </p:cNvPicPr>
          <p:nvPr/>
        </p:nvPicPr>
        <p:blipFill rotWithShape="1">
          <a:blip r:embed="rId2">
            <a:extLst>
              <a:ext uri="{28A0092B-C50C-407E-A947-70E740481C1C}">
                <a14:useLocalDpi xmlns:a14="http://schemas.microsoft.com/office/drawing/2010/main" val="0"/>
              </a:ext>
            </a:extLst>
          </a:blip>
          <a:srcRect l="50266"/>
          <a:stretch/>
        </p:blipFill>
        <p:spPr>
          <a:xfrm rot="10800000" flipV="1">
            <a:off x="6099867" y="1432197"/>
            <a:ext cx="3821565" cy="4322247"/>
          </a:xfrm>
          <a:prstGeom prst="rect">
            <a:avLst/>
          </a:prstGeom>
        </p:spPr>
      </p:pic>
      <p:pic>
        <p:nvPicPr>
          <p:cNvPr id="10" name="Picture 2" descr="Figure 1 - Spiny plumeless thistle (Carduus acanthoides) achenes">
            <a:extLst>
              <a:ext uri="{FF2B5EF4-FFF2-40B4-BE49-F238E27FC236}">
                <a16:creationId xmlns:a16="http://schemas.microsoft.com/office/drawing/2014/main" id="{150D911A-CA45-4850-949A-ACA47DC4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926" y="3832691"/>
            <a:ext cx="2998212" cy="2398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E30FBF5-9719-49E1-AEE2-890117208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59" y="3836833"/>
            <a:ext cx="3004015" cy="2403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0EC9D-443B-4411-AE92-43CD55FDB4B6}"/>
              </a:ext>
            </a:extLst>
          </p:cNvPr>
          <p:cNvSpPr txBox="1"/>
          <p:nvPr/>
        </p:nvSpPr>
        <p:spPr>
          <a:xfrm>
            <a:off x="2192843" y="1415950"/>
            <a:ext cx="1725595" cy="200055"/>
          </a:xfrm>
          <a:prstGeom prst="rect">
            <a:avLst/>
          </a:prstGeom>
          <a:noFill/>
        </p:spPr>
        <p:txBody>
          <a:bodyPr wrap="square" rtlCol="0">
            <a:spAutoFit/>
          </a:bodyPr>
          <a:lstStyle/>
          <a:p>
            <a:r>
              <a:rPr lang="en-GB" sz="700" dirty="0"/>
              <a:t>Image source: T. Drees</a:t>
            </a:r>
          </a:p>
        </p:txBody>
      </p:sp>
      <p:sp>
        <p:nvSpPr>
          <p:cNvPr id="6" name="TextBox 5">
            <a:extLst>
              <a:ext uri="{FF2B5EF4-FFF2-40B4-BE49-F238E27FC236}">
                <a16:creationId xmlns:a16="http://schemas.microsoft.com/office/drawing/2014/main" id="{BE143E6E-CA9C-489B-A319-EA408BC8757D}"/>
              </a:ext>
            </a:extLst>
          </p:cNvPr>
          <p:cNvSpPr txBox="1"/>
          <p:nvPr/>
        </p:nvSpPr>
        <p:spPr>
          <a:xfrm>
            <a:off x="601611" y="6039911"/>
            <a:ext cx="2869324"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inspection.gc.ca</a:t>
            </a:r>
            <a:endParaRPr lang="en-GB" sz="700" dirty="0"/>
          </a:p>
        </p:txBody>
      </p:sp>
      <p:sp>
        <p:nvSpPr>
          <p:cNvPr id="16" name="TextBox 15">
            <a:extLst>
              <a:ext uri="{FF2B5EF4-FFF2-40B4-BE49-F238E27FC236}">
                <a16:creationId xmlns:a16="http://schemas.microsoft.com/office/drawing/2014/main" id="{9404CDE6-6362-4ADB-9CB7-C81ABE961798}"/>
              </a:ext>
            </a:extLst>
          </p:cNvPr>
          <p:cNvSpPr txBox="1"/>
          <p:nvPr/>
        </p:nvSpPr>
        <p:spPr>
          <a:xfrm>
            <a:off x="8473866" y="6043035"/>
            <a:ext cx="1882236" cy="200055"/>
          </a:xfrm>
          <a:prstGeom prst="rect">
            <a:avLst/>
          </a:prstGeom>
          <a:noFill/>
        </p:spPr>
        <p:txBody>
          <a:bodyPr wrap="square" rtlCol="0">
            <a:spAutoFit/>
          </a:bodyPr>
          <a:lstStyle/>
          <a:p>
            <a:r>
              <a:rPr lang="en-GB" sz="700" dirty="0"/>
              <a:t>Image source: </a:t>
            </a:r>
            <a:r>
              <a:rPr lang="en-GB" sz="700" dirty="0">
                <a:hlinkClick r:id="rId6">
                  <a:extLst>
                    <a:ext uri="{A12FA001-AC4F-418D-AE19-62706E023703}">
                      <ahyp:hlinkClr xmlns:ahyp="http://schemas.microsoft.com/office/drawing/2018/hyperlinkcolor" val="tx"/>
                    </a:ext>
                  </a:extLst>
                </a:hlinkClick>
              </a:rPr>
              <a:t>inspection.gc.ca</a:t>
            </a:r>
            <a:endParaRPr lang="en-GB" sz="700" dirty="0"/>
          </a:p>
        </p:txBody>
      </p:sp>
      <p:sp>
        <p:nvSpPr>
          <p:cNvPr id="3" name="TextBox 2">
            <a:extLst>
              <a:ext uri="{FF2B5EF4-FFF2-40B4-BE49-F238E27FC236}">
                <a16:creationId xmlns:a16="http://schemas.microsoft.com/office/drawing/2014/main" id="{B279D26F-5853-42EF-928B-237694674C22}"/>
              </a:ext>
            </a:extLst>
          </p:cNvPr>
          <p:cNvSpPr txBox="1"/>
          <p:nvPr/>
        </p:nvSpPr>
        <p:spPr>
          <a:xfrm>
            <a:off x="3726934" y="5754444"/>
            <a:ext cx="4746932" cy="369332"/>
          </a:xfrm>
          <a:prstGeom prst="rect">
            <a:avLst/>
          </a:prstGeom>
          <a:noFill/>
        </p:spPr>
        <p:txBody>
          <a:bodyPr wrap="square" rtlCol="0">
            <a:spAutoFit/>
          </a:bodyPr>
          <a:lstStyle/>
          <a:p>
            <a:pPr algn="ctr"/>
            <a:r>
              <a:rPr lang="en-GB" i="1" dirty="0"/>
              <a:t>Carduus nutans                      Carduus </a:t>
            </a:r>
            <a:r>
              <a:rPr lang="en-GB" i="1" dirty="0" err="1"/>
              <a:t>acanthoides</a:t>
            </a:r>
            <a:endParaRPr lang="en-GB" i="1" dirty="0"/>
          </a:p>
        </p:txBody>
      </p:sp>
      <p:sp>
        <p:nvSpPr>
          <p:cNvPr id="172" name="Rectangle 171">
            <a:extLst>
              <a:ext uri="{FF2B5EF4-FFF2-40B4-BE49-F238E27FC236}">
                <a16:creationId xmlns:a16="http://schemas.microsoft.com/office/drawing/2014/main" id="{3C2DC767-1756-433F-B215-55AF6E1026D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C116B70-4F2D-4288-99AF-A3B7E91EBC6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76" name="Rectangle 175">
            <a:extLst>
              <a:ext uri="{FF2B5EF4-FFF2-40B4-BE49-F238E27FC236}">
                <a16:creationId xmlns:a16="http://schemas.microsoft.com/office/drawing/2014/main" id="{90D7B87D-5E0D-4773-91C0-A9D0CE16549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69EC9AA3-5161-4B10-9F4C-09FE87BE6A1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1ED864F-29BF-49A4-ACAC-02862EB2DD92}"/>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CB6987F-FACD-4113-86C6-2D640F32AB0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55A60693-09BC-4236-B09D-31C61004E714}"/>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1B75C47A-4C36-4271-BB38-F1D71D22BFF0}"/>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7613F1D7-2800-4025-80D2-096D23F58939}"/>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7FD3BE0-16E6-4781-8CC4-30653D19DCC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0" name="Rectangle 5119">
            <a:extLst>
              <a:ext uri="{FF2B5EF4-FFF2-40B4-BE49-F238E27FC236}">
                <a16:creationId xmlns:a16="http://schemas.microsoft.com/office/drawing/2014/main" id="{4318680B-CF8B-4889-8297-B25193733D2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1" name="Rectangle 5120">
            <a:extLst>
              <a:ext uri="{FF2B5EF4-FFF2-40B4-BE49-F238E27FC236}">
                <a16:creationId xmlns:a16="http://schemas.microsoft.com/office/drawing/2014/main" id="{C40DE725-E0D3-45FC-81DD-A839A052E4F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3" name="Rectangle 5122">
            <a:extLst>
              <a:ext uri="{FF2B5EF4-FFF2-40B4-BE49-F238E27FC236}">
                <a16:creationId xmlns:a16="http://schemas.microsoft.com/office/drawing/2014/main" id="{3349AF14-54D2-405C-84B9-4B45B40C8C53}"/>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9" name="Rectangle 5128">
            <a:extLst>
              <a:ext uri="{FF2B5EF4-FFF2-40B4-BE49-F238E27FC236}">
                <a16:creationId xmlns:a16="http://schemas.microsoft.com/office/drawing/2014/main" id="{DB0F4DBD-818E-4ADE-B74C-D90973E6638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0" name="Rectangle 5129">
            <a:extLst>
              <a:ext uri="{FF2B5EF4-FFF2-40B4-BE49-F238E27FC236}">
                <a16:creationId xmlns:a16="http://schemas.microsoft.com/office/drawing/2014/main" id="{E796A474-B99D-49AB-8541-78B170325C9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0DA56A8-9891-4A18-891A-CE3B0BA6D5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2" name="Rectangle 5131">
            <a:extLst>
              <a:ext uri="{FF2B5EF4-FFF2-40B4-BE49-F238E27FC236}">
                <a16:creationId xmlns:a16="http://schemas.microsoft.com/office/drawing/2014/main" id="{4EA81576-CE76-4647-B549-D4DD3A4C59D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ADFDF459-8AFC-4E57-99AB-5500D359829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4" name="Rectangle 5133">
            <a:extLst>
              <a:ext uri="{FF2B5EF4-FFF2-40B4-BE49-F238E27FC236}">
                <a16:creationId xmlns:a16="http://schemas.microsoft.com/office/drawing/2014/main" id="{36E4E134-E44A-4B62-AB0F-D15A4877946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EFC92F2A-F7D9-4404-9AD9-0280F9AB73B4}"/>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6" name="Rectangle 5135">
            <a:extLst>
              <a:ext uri="{FF2B5EF4-FFF2-40B4-BE49-F238E27FC236}">
                <a16:creationId xmlns:a16="http://schemas.microsoft.com/office/drawing/2014/main" id="{096DC83D-4BE1-4E7E-B541-66B1BBBBCED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7" name="Rectangle 5136">
            <a:extLst>
              <a:ext uri="{FF2B5EF4-FFF2-40B4-BE49-F238E27FC236}">
                <a16:creationId xmlns:a16="http://schemas.microsoft.com/office/drawing/2014/main" id="{68BF2B2F-0881-4193-9750-A09788969E1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8" name="Rectangle 5137">
            <a:extLst>
              <a:ext uri="{FF2B5EF4-FFF2-40B4-BE49-F238E27FC236}">
                <a16:creationId xmlns:a16="http://schemas.microsoft.com/office/drawing/2014/main" id="{5C93FB23-C227-4EE6-9735-CC7E856A7AE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9" name="Rectangle 5138">
            <a:extLst>
              <a:ext uri="{FF2B5EF4-FFF2-40B4-BE49-F238E27FC236}">
                <a16:creationId xmlns:a16="http://schemas.microsoft.com/office/drawing/2014/main" id="{6D61F5FC-AF49-4D21-BABB-41B371DAF4D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0" name="Rectangle 5139">
            <a:extLst>
              <a:ext uri="{FF2B5EF4-FFF2-40B4-BE49-F238E27FC236}">
                <a16:creationId xmlns:a16="http://schemas.microsoft.com/office/drawing/2014/main" id="{1B49B059-533D-428B-BB3C-3C109AE8C0F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1" name="Rectangle 5140">
            <a:extLst>
              <a:ext uri="{FF2B5EF4-FFF2-40B4-BE49-F238E27FC236}">
                <a16:creationId xmlns:a16="http://schemas.microsoft.com/office/drawing/2014/main" id="{0E5C2367-8169-4AB6-B9D3-8B0935221E7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2" name="Rectangle 5141">
            <a:extLst>
              <a:ext uri="{FF2B5EF4-FFF2-40B4-BE49-F238E27FC236}">
                <a16:creationId xmlns:a16="http://schemas.microsoft.com/office/drawing/2014/main" id="{98DCBA53-D2E6-49B2-81A1-CD8187E1990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3" name="Rectangle 5142">
            <a:extLst>
              <a:ext uri="{FF2B5EF4-FFF2-40B4-BE49-F238E27FC236}">
                <a16:creationId xmlns:a16="http://schemas.microsoft.com/office/drawing/2014/main" id="{63ACC11A-2320-4300-956E-4AA4099DBE5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4" name="Rectangle 5143">
            <a:extLst>
              <a:ext uri="{FF2B5EF4-FFF2-40B4-BE49-F238E27FC236}">
                <a16:creationId xmlns:a16="http://schemas.microsoft.com/office/drawing/2014/main" id="{2F88861B-B4B5-46BE-ACF4-152E2A3B115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5" name="Rectangle 5144">
            <a:extLst>
              <a:ext uri="{FF2B5EF4-FFF2-40B4-BE49-F238E27FC236}">
                <a16:creationId xmlns:a16="http://schemas.microsoft.com/office/drawing/2014/main" id="{61BE1BE0-3CD4-4D57-B31A-54D3F768683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6" name="Rectangle 5145">
            <a:extLst>
              <a:ext uri="{FF2B5EF4-FFF2-40B4-BE49-F238E27FC236}">
                <a16:creationId xmlns:a16="http://schemas.microsoft.com/office/drawing/2014/main" id="{6557AEC5-F1BA-4AC8-90F5-AAC5093CEB49}"/>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7" name="Rectangle 5146">
            <a:extLst>
              <a:ext uri="{FF2B5EF4-FFF2-40B4-BE49-F238E27FC236}">
                <a16:creationId xmlns:a16="http://schemas.microsoft.com/office/drawing/2014/main" id="{8439957C-C3BD-40F4-AA4B-6077AF99D7D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8" name="Rectangle 5147">
            <a:extLst>
              <a:ext uri="{FF2B5EF4-FFF2-40B4-BE49-F238E27FC236}">
                <a16:creationId xmlns:a16="http://schemas.microsoft.com/office/drawing/2014/main" id="{A9C2CD57-E1A9-46FD-896F-35C80ACE6EA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9" name="Rectangle 5148">
            <a:extLst>
              <a:ext uri="{FF2B5EF4-FFF2-40B4-BE49-F238E27FC236}">
                <a16:creationId xmlns:a16="http://schemas.microsoft.com/office/drawing/2014/main" id="{F3DBF335-8559-48AE-9654-33683F6F4BF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0" name="Rectangle 5149">
            <a:extLst>
              <a:ext uri="{FF2B5EF4-FFF2-40B4-BE49-F238E27FC236}">
                <a16:creationId xmlns:a16="http://schemas.microsoft.com/office/drawing/2014/main" id="{9C9B4809-D328-4085-A917-FAE006777C6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1" name="Rectangle 5150">
            <a:extLst>
              <a:ext uri="{FF2B5EF4-FFF2-40B4-BE49-F238E27FC236}">
                <a16:creationId xmlns:a16="http://schemas.microsoft.com/office/drawing/2014/main" id="{A7F91FED-63B2-442C-870F-4D6B2E389B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D261B8A5-2D0A-4665-B31F-8CE61B94BF5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130164EA-FFE8-4697-957A-64165388338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9C4341FA-00AF-497B-8CA8-8A24873788B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EA057C43-81EF-474E-9561-888046D48DF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A3423506-1605-4F39-AF71-D0B76ECB97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959D5798-CBD4-4CEB-9A37-103D4A05E52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9B6C615F-F962-4A80-894A-B2B2B091E5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4E2C3E58-D8BA-426D-959C-F42AA8CD828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CF0604A7-C03B-40EB-838A-A93EBFB3646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3C014221-E960-4EDA-AFF7-FC9BE0F07C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EFE5166-D3A2-4901-A312-71C54D6AD64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4C272F6-337E-4AAC-B3C7-FF905CA77310}"/>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FC6694F4-6D20-49A4-89B7-09F659A207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460275BF-D85D-4359-863F-761165AC7545}"/>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0B856AC3-42F2-4518-B177-B3ED167F9DD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1FACDB5-1CD8-49D4-A2FC-045457A7848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D9DDDE2F-3399-4DA4-9006-A5AE1372180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5FA92889-338E-425B-949B-9E35D7A1BAF3}"/>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322062F1-33D0-4520-8A2D-46228EEC01C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E370054-ED27-4482-8B13-3884ADC54E8C}"/>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F63A3F4D-AB80-485B-896D-BFD2D4E0041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food&#10;&#10;Description automatically generated">
            <a:extLst>
              <a:ext uri="{FF2B5EF4-FFF2-40B4-BE49-F238E27FC236}">
                <a16:creationId xmlns:a16="http://schemas.microsoft.com/office/drawing/2014/main" id="{694E4025-9068-4D07-A3BA-0ADCC41361DF}"/>
              </a:ext>
            </a:extLst>
          </p:cNvPr>
          <p:cNvPicPr>
            <a:picLocks noChangeAspect="1"/>
          </p:cNvPicPr>
          <p:nvPr/>
        </p:nvPicPr>
        <p:blipFill rotWithShape="1">
          <a:blip r:embed="rId2">
            <a:extLst>
              <a:ext uri="{28A0092B-C50C-407E-A947-70E740481C1C}">
                <a14:useLocalDpi xmlns:a14="http://schemas.microsoft.com/office/drawing/2010/main" val="0"/>
              </a:ext>
            </a:extLst>
          </a:blip>
          <a:srcRect l="28905" t="44735" r="60830" b="34109"/>
          <a:stretch/>
        </p:blipFill>
        <p:spPr>
          <a:xfrm rot="10800000" flipV="1">
            <a:off x="5237921" y="1497127"/>
            <a:ext cx="788701" cy="914401"/>
          </a:xfrm>
          <a:prstGeom prst="rect">
            <a:avLst/>
          </a:prstGeom>
          <a:ln>
            <a:solidFill>
              <a:schemeClr val="tx1"/>
            </a:solidFill>
          </a:ln>
        </p:spPr>
      </p:pic>
      <p:pic>
        <p:nvPicPr>
          <p:cNvPr id="8" name="Picture 7" descr="A picture containing food&#10;&#10;Description automatically generated">
            <a:extLst>
              <a:ext uri="{FF2B5EF4-FFF2-40B4-BE49-F238E27FC236}">
                <a16:creationId xmlns:a16="http://schemas.microsoft.com/office/drawing/2014/main" id="{0CD24211-2BF5-432D-8DC1-0447207FF82C}"/>
              </a:ext>
            </a:extLst>
          </p:cNvPr>
          <p:cNvPicPr>
            <a:picLocks noChangeAspect="1"/>
          </p:cNvPicPr>
          <p:nvPr/>
        </p:nvPicPr>
        <p:blipFill rotWithShape="1">
          <a:blip r:embed="rId2">
            <a:extLst>
              <a:ext uri="{28A0092B-C50C-407E-A947-70E740481C1C}">
                <a14:useLocalDpi xmlns:a14="http://schemas.microsoft.com/office/drawing/2010/main" val="0"/>
              </a:ext>
            </a:extLst>
          </a:blip>
          <a:srcRect l="60718" t="28420" r="29018" b="50425"/>
          <a:stretch/>
        </p:blipFill>
        <p:spPr>
          <a:xfrm rot="10800000" flipV="1">
            <a:off x="6161166" y="1497127"/>
            <a:ext cx="788701" cy="914401"/>
          </a:xfrm>
          <a:prstGeom prst="rect">
            <a:avLst/>
          </a:prstGeom>
          <a:ln>
            <a:solidFill>
              <a:schemeClr val="tx1"/>
            </a:solidFill>
          </a:ln>
        </p:spPr>
      </p:pic>
    </p:spTree>
    <p:extLst>
      <p:ext uri="{BB962C8B-B14F-4D97-AF65-F5344CB8AC3E}">
        <p14:creationId xmlns:p14="http://schemas.microsoft.com/office/powerpoint/2010/main" val="124760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430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75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2020F42-7307-4FF4-923C-D3A41E127E74}"/>
              </a:ext>
            </a:extLst>
          </p:cNvPr>
          <p:cNvSpPr txBox="1"/>
          <p:nvPr/>
        </p:nvSpPr>
        <p:spPr>
          <a:xfrm>
            <a:off x="2255722" y="5795518"/>
            <a:ext cx="7680556" cy="400110"/>
          </a:xfrm>
          <a:prstGeom prst="rect">
            <a:avLst/>
          </a:prstGeom>
          <a:noFill/>
        </p:spPr>
        <p:txBody>
          <a:bodyPr wrap="square" rtlCol="0">
            <a:spAutoFit/>
          </a:bodyPr>
          <a:lstStyle/>
          <a:p>
            <a:pPr algn="ctr"/>
            <a:r>
              <a:rPr lang="en-GB" sz="2000" i="1" dirty="0"/>
              <a:t>But how do we model this dispersal?</a:t>
            </a:r>
          </a:p>
        </p:txBody>
      </p:sp>
    </p:spTree>
    <p:extLst>
      <p:ext uri="{BB962C8B-B14F-4D97-AF65-F5344CB8AC3E}">
        <p14:creationId xmlns:p14="http://schemas.microsoft.com/office/powerpoint/2010/main" val="251049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D0E4C39-B9F8-48DB-A51D-4AF2BE4D3F56}"/>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BC6D285-6230-4C6D-8693-ADE37FA9822F}"/>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3" name="Rectangle 2">
            <a:extLst>
              <a:ext uri="{FF2B5EF4-FFF2-40B4-BE49-F238E27FC236}">
                <a16:creationId xmlns:a16="http://schemas.microsoft.com/office/drawing/2014/main" id="{972C9421-060B-4713-8683-E0947BB24B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0CC70C-426D-4735-A78B-5A63AF50B1A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02A72BA-C624-484C-B49F-55CB0CDD531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CFB3368-0443-4CF1-980C-7FC0B5BC1121}"/>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723D479-2F8C-4390-A5B4-34AD40E5C305}"/>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E63EAAE-E1B7-4F3A-A980-FFCE9FF3FD5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9CB1158-E0A6-4364-B5D3-6BC7F3E5670C}"/>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80322C-0979-46EF-B7F4-D0A05D080E2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6AD916-F644-471D-B9D0-8453C2AF5600}"/>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EFDB30A-0E91-42D4-AFA0-995D371E946D}"/>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F422A2E-AE24-498A-B609-7B29B4D92A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6841B4E-BA95-47C5-8F48-E9FE9566B6BF}"/>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22EE421-BCE8-45CD-862C-519E24EF643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9C48476-98F4-4AF6-9983-5A22C181018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C3897B7-196D-483C-8C68-FE9CB2EF967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7492C5FD-48FF-47B7-8F12-9259E718D6A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6D5DA79-353D-414A-9950-E32BA8FF7F8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0618A5B1-3698-4451-A363-5327A8137E5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29F4B16-EEC1-4C7D-B310-93E1842F786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E86C0C2-9F7B-4640-8056-A22FE04C1B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24EAE2E-11F8-4C51-8CFB-769507D2B31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EC94A1F-39B6-4F22-B4A0-E1686A151C7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59CE363-8A83-455E-8813-917EC44E78B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C4E1C4A-3991-450F-B9D5-ADC9AACBD35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D6CC738-4E9F-4E6F-ABF6-46209E7C7CA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C137248-76FC-444D-9B03-FF94A69029E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18FDC8C0-B86A-4FB0-A571-43437B65D9E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0B740A8-C771-432A-9105-071B15F220C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805F64D8-B72A-4D7C-A5F8-4A5A1B54A741}"/>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6BD23B9F-1316-4CDA-9D8A-E658614701B1}"/>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ED55677-0A4A-4178-AFC0-D21B13D9A9E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5A1970B1-2472-4BF3-87C5-78176CFA29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A5628BDA-1B86-4B8F-92D6-1548E5B3245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7EC80153-3460-4796-9DB6-60F8E3E5E2C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55566535-4288-4288-A271-9C373E9964A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C7C7C06-DAA3-480C-BA91-CA3A137CF83F}"/>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2360FAB-8121-4CF7-BA0C-8C199B6BA9D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89E06531-997C-49FF-B392-6015757990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604ACC6-20A1-4C97-81BD-1C7702997B96}"/>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E0B9F1A-BDC2-4C77-AC76-79057B81D98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AEEB583-D657-48ED-BF3A-4100A03D972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3303A19-2488-4BAF-854C-305E59CF76F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59499D44-6505-480E-B23E-36EB29E8A60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8E89678A-E2D2-4766-B316-FA7EB0BCE50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341D258-A7E8-4372-9874-04A77D258B7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24885BD-49D2-495D-8677-88B1C4FEC11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60B741D-2B41-4D96-AD1F-09D8C720053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636C7B-B485-4E4B-889E-54254CB76613}"/>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D5BBC48F-BBA8-49F5-94B9-C6D858A015F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F2E4C76F-8FD3-4F34-9E9C-44B67ED46A6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25649000-DAB1-43CD-BA3C-C336D414B8F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FADB373-A71A-46C6-B410-9DDD6957266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604F34B3-4CFD-4DAA-8140-05603D6F69E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4911244-02D2-42F5-AB2B-C1AE311767B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F8268A8C-D778-4D7A-A421-71E32348261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05A7C6C2-C072-49B1-BA66-DFF9C0BEED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D6129D05-F0F8-43F2-8D5C-6BD9DB0D4C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2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111FFC-B2A3-4CAE-9877-EF088479D4CB}"/>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C9E72471-8D1C-432E-8F43-FA7E10C14642}"/>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6F91708E-F1E0-4BF3-A054-5DC1B28BB52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F9CF22B-F07A-4FF7-92A8-ED677B33DFD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CB0E3CF6-97E8-4547-BCD8-836ADD84C5C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F8D8AC7-B34F-4AAE-9E01-9811DC39034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25280C-0E06-47EF-B767-F44B37F2E0C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DFD4FCA-CFA8-4F25-A377-94B9128EC72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01441E6-E42F-4379-B59E-0541A7B8694F}"/>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2C6B5DB-EC5C-446F-ADD5-AE2A8C9744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F10D3B8-98D8-4A1A-B39A-D5A31F611BB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0EE3900-B402-4C8C-B6C5-360A9DB2250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D7985BD-5155-4E41-8AE8-64401B9E6A8A}"/>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1171FBB-53EB-452C-9CA6-BF965400545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C72DAE1-CF6E-411C-B729-EAE001DE7885}"/>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C3174CC-4C12-45F7-9E40-472A0F4C7D7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E56E4CD-8B37-4BE6-95BE-1B9B0979842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69938DE-FA4A-42D2-B3F0-999DFBC172B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9A1587B-44B2-42BC-9829-3FD52C32D6F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74C3A63-C733-4242-8A71-F97D5A36285B}"/>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4B7C909-C199-47E8-8409-93BEF18E6D0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FC5FC35-93F5-43FF-8B9E-AF369487AD3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674BE1A2-5997-4DBF-AEEC-64EA628F15F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BECB237-035D-496B-8D67-4889380A7A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ECB5C272-5C6B-4152-8726-6B5977A5E8E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CB9E87A8-2678-4DE4-AD60-D63323E86F2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BC17F49-260C-4C88-BB58-FC53A533959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4088F0F-6482-4CF7-A0DE-24EC9FDB68C0}"/>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72791ED-6CBD-4916-B9C6-90114C184F4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A60B34C-8692-4659-8451-D09D9CE6204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1A6227F-720B-4F27-8853-60AAE5690D3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7AB35C39-D506-4B42-9132-5622AEB97C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073516D2-3977-4E0C-8EAB-BB22A6952C8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B3B00BEC-445A-485F-9C0C-867D68C4EF2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64EFDD8-7B65-4BD9-AE65-D95F43FD2D7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BA8F56A-B362-44E1-A8FB-FA5A881FF1D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37A24E9C-921E-4AC3-B018-E0929E420CD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6AE2FB2C-C3D3-4183-A9BD-45D48570F1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099E6A8-E1D0-44AC-88DD-D77F6ABE6B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FB39760F-4350-4A45-94E3-F081DB79BB1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20CB8084-3112-42D2-BF6C-57ADF5D6AA8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57991A2-9961-4106-A246-070CEE2A3B1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89E454D-54A5-42CB-A2C9-0A6FF7C794E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CF568E5-E4C7-45B9-B6A1-6B4EAAEAB26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A3A320C9-FB4E-4FFC-BD58-15E6152F97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3D124B7-72F2-4BC6-8058-62B51F2FF61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C3452791-C9E2-4A03-A4BE-5FAC2C673E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F14C96F6-8E61-4F32-A1E8-1F8458A9CA7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38ED132-11F5-4167-89D1-7AFEAF65A7E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53338A06-B9DC-4B2D-B67E-BEF760867E0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1AB9809F-6D1F-40EB-88FA-0F0DDACD9C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542FC1DA-C1A2-4559-9CE4-62B0E8039A4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753D742-99BB-4911-89AB-B67D9F79FE0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402151E9-6C23-4C6B-A7C2-31FF4BFB646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6D2DF17-F7D8-4CB7-B2F8-C8ABE63A94D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901032AD-90DB-4916-9AA5-921AE53F00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549692F-3788-4F08-96DF-952BCEABAF86}"/>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9036C410-C7BD-45C5-A770-4BD6C1F78591}"/>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6E39681-C127-420F-B22D-867B82A7CE5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1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9F792CB-680E-4C8E-88F2-71CDA4F23727}"/>
              </a:ext>
            </a:extLst>
          </p:cNvPr>
          <p:cNvSpPr txBox="1"/>
          <p:nvPr/>
        </p:nvSpPr>
        <p:spPr>
          <a:xfrm>
            <a:off x="8062173" y="4703627"/>
            <a:ext cx="3541853" cy="1200329"/>
          </a:xfrm>
          <a:prstGeom prst="rect">
            <a:avLst/>
          </a:prstGeom>
          <a:noFill/>
        </p:spPr>
        <p:txBody>
          <a:bodyPr wrap="square" rtlCol="0">
            <a:spAutoFit/>
          </a:bodyPr>
          <a:lstStyle/>
          <a:p>
            <a:r>
              <a:rPr lang="en-GB" b="1" i="1" dirty="0"/>
              <a:t>Mean/location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Seed release height</a:t>
            </a:r>
          </a:p>
          <a:p>
            <a:pPr marL="285750" indent="-285750">
              <a:buFont typeface="Arial" panose="020B0604020202020204" pitchFamily="34" charset="0"/>
              <a:buChar char="•"/>
            </a:pPr>
            <a:r>
              <a:rPr lang="en-GB" dirty="0"/>
              <a:t>Seed terminal velocity</a:t>
            </a:r>
          </a:p>
        </p:txBody>
      </p:sp>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Oval 60">
            <a:extLst>
              <a:ext uri="{FF2B5EF4-FFF2-40B4-BE49-F238E27FC236}">
                <a16:creationId xmlns:a16="http://schemas.microsoft.com/office/drawing/2014/main" id="{59259989-4EDB-4C8E-BA1C-58EC27362C33}"/>
              </a:ext>
            </a:extLst>
          </p:cNvPr>
          <p:cNvSpPr/>
          <p:nvPr/>
        </p:nvSpPr>
        <p:spPr>
          <a:xfrm>
            <a:off x="5161812" y="2693282"/>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AB0F86-771F-4DD5-8A58-121EBE6C142A}"/>
              </a:ext>
            </a:extLst>
          </p:cNvPr>
          <p:cNvCxnSpPr>
            <a:cxnSpLocks/>
          </p:cNvCxnSpPr>
          <p:nvPr/>
        </p:nvCxnSpPr>
        <p:spPr>
          <a:xfrm flipH="1" flipV="1">
            <a:off x="5570484" y="3085875"/>
            <a:ext cx="3306788" cy="16177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5FC3788-BC0B-442B-9438-155CD1E9F9D9}"/>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FEC63F09-73FB-4279-B643-C96CC892910A}"/>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D0649306-034B-499B-BDA1-2B764A5EEF0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3FF1FB-595E-478B-ACB2-AC60F2DE505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7" name="Rectangle 6">
            <a:extLst>
              <a:ext uri="{FF2B5EF4-FFF2-40B4-BE49-F238E27FC236}">
                <a16:creationId xmlns:a16="http://schemas.microsoft.com/office/drawing/2014/main" id="{BBD90B05-763A-4104-9C1B-9D8693778C2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58ED712-886C-45A5-A5EE-816E828A5FF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F03B8D-D2E6-4A3F-B304-8F8833DD032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39E60D-4D7F-493E-99F8-EA9DB9233EE1}"/>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8845C7-EA1C-4E49-A9E4-FEDF44CE5A15}"/>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2D17451-B0ED-41B9-920D-A7EE56E36EB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8905CF-2C58-4746-87CE-A08358127BF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8B8EB1-E21C-4B86-9485-D78341F360C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ED04EA8-424C-4C9E-928B-2CC36AAD35A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47D29DA-A6C8-4F06-85E1-34C4EC4FE46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267BF33-BDF1-4F27-A24B-B4CA4E98D0FC}"/>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6366C0A-6458-4193-B0BB-1CBC000753D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B02D4DFC-AE3F-4BC7-8EA3-AD95F9FEEFC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DAF8FEEC-5EEF-41C1-90F6-AA75617D5BB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0C0F079-DCE7-4355-91F4-F34AFEC853F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7CA9FEE-9C0A-4186-8896-8B1EDC73367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958B77BE-4EC3-4A96-A7D8-A860DF18FEC9}"/>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550E3C5E-C3A0-46D7-860B-ACAB7BA0148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A2F200D-425B-4A90-BAA6-843C144F90D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A2987EA1-88D7-4EAF-A981-8B4E2C6910F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1D2A9D7D-2BA5-448D-9E8A-C3A3DF04D56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45219E-D42D-4753-8F43-5837DD372EA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4B75919-B1A5-4921-86F6-802BA61AC4E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13F63779-797B-4AC4-9A5E-7E74591454A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2EC2896D-60FC-41A5-BCC5-6965D768990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1A31B5B7-16FB-4972-9B4B-3CBB23EFA26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663039C3-5DB8-46DF-9FA1-EC8194AC878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CBA3BB43-CBB0-4C8C-AEAB-6A9551A7B6C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DE3806B-BF01-4668-9ABD-9672F3B7A1D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610CD313-5086-48BC-8DC7-1DE7015CDD6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60BE849-5B5F-47F8-A6F6-DCCCBF648A08}"/>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B37E0C53-10FC-449C-B593-CC305EB9D5B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2A61A88-D18D-420F-8BB9-DBDD45A2DDE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32833882-9083-4F89-8114-08C13C40F94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8A9CC6B-B6CA-46AF-A8CE-3E56F3841C1C}"/>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1DC2F6EF-B939-4CC3-AFE4-962848FF432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29614B91-DF05-4B59-A9B2-9C805C40E40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33C3829-97B1-4262-8303-9A45ACDEA40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7C81685-D991-47A2-8762-233E7C6B4B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7948FC6-F3B5-4544-883B-59C563323E1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4D746A6-D182-4CBF-8BC9-CC4797E4D07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F3BD05-D4D8-42A2-B9CA-1CF9223E6F6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3B2F66A-5273-4794-9F10-3355B0FD5D8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32B31661-1CE6-4301-BC41-191B2A2690D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B5979D-465B-49E3-BC57-C70EA1EFB0C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0C5CE2B-B631-479C-A65B-7CBEB4CD0B0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A400E710-2C8A-443A-91B5-AE5B705CDD9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E59643A-06AF-4A18-8589-B0B43C3A804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59A867C-EA88-4C18-BC24-CDEDA11F643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D5BA969-F810-407B-8915-968EBEC32A7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B6B9F9D7-8620-40A7-A80D-FFDD4A41AB6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357D23A1-56BC-4544-B4A6-AC30586EDABD}"/>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D99EFDF5-9483-4B73-A42C-3A383015907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018E732A-AA7A-46A6-83EF-A30501AD2F10}"/>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527B1E6-DE70-4341-A9F9-BDCF7C113EF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65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209288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can quantify dispersal reasonably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77D892C-B8C3-4021-8697-961E3E5825FB}"/>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75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769441"/>
          </a:xfrm>
          <a:prstGeom prst="rect">
            <a:avLst/>
          </a:prstGeom>
          <a:noFill/>
        </p:spPr>
        <p:txBody>
          <a:bodyPr wrap="square" rtlCol="0">
            <a:spAutoFit/>
          </a:bodyPr>
          <a:lstStyle/>
          <a:p>
            <a:r>
              <a:rPr lang="en-GB" sz="2200" i="1" dirty="0"/>
              <a:t>How will climate change be incorporated into dispersal models?</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236481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2123658"/>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6554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5170646"/>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a:p>
            <a:endParaRPr lang="en-GB" sz="2200" dirty="0"/>
          </a:p>
          <a:p>
            <a:r>
              <a:rPr lang="en-GB" sz="2200" dirty="0"/>
              <a:t>For treatment blocks of </a:t>
            </a:r>
            <a:r>
              <a:rPr lang="en-GB" sz="2200" i="1" dirty="0"/>
              <a:t>C. nutans</a:t>
            </a:r>
            <a:r>
              <a:rPr lang="en-GB" sz="2200" dirty="0"/>
              <a:t> and </a:t>
            </a:r>
            <a:r>
              <a:rPr lang="en-GB" sz="2200" i="1" dirty="0"/>
              <a:t>C. </a:t>
            </a:r>
            <a:r>
              <a:rPr lang="en-GB" sz="2200" i="1" dirty="0" err="1"/>
              <a:t>acanthoides</a:t>
            </a:r>
            <a:r>
              <a:rPr lang="en-GB" sz="2200" dirty="0"/>
              <a:t>, half of the individuals received a fibreglass open-top chamber. These chambers simulate a 0.58 </a:t>
            </a:r>
            <a:r>
              <a:rPr lang="en-GB" sz="2200" dirty="0">
                <a:latin typeface="Calibri" panose="020F0502020204030204" pitchFamily="34" charset="0"/>
                <a:cs typeface="Calibri" panose="020F0502020204030204" pitchFamily="34" charset="0"/>
              </a:rPr>
              <a:t>°</a:t>
            </a:r>
            <a:r>
              <a:rPr lang="en-GB" sz="2200" dirty="0"/>
              <a:t>C average increase in ambient temperature, and do not affect soil moisture or snow depth (Zhang </a:t>
            </a:r>
            <a:r>
              <a:rPr lang="en-GB" sz="2200" i="1" dirty="0"/>
              <a:t>et al.</a:t>
            </a:r>
            <a:r>
              <a:rPr lang="en-GB" sz="2200" dirty="0"/>
              <a:t> 2011). Chambers were places around the thistles in the autumn and remained for the duration of the experiment.</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66" name="Rectangle 65">
            <a:extLst>
              <a:ext uri="{FF2B5EF4-FFF2-40B4-BE49-F238E27FC236}">
                <a16:creationId xmlns:a16="http://schemas.microsoft.com/office/drawing/2014/main" id="{6ADB5CD6-886C-43B8-9E89-F1781E6DE8E2}"/>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F0364C3D-4B89-4147-B018-06EDA48E53D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6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endParaRPr lang="en-GB" sz="2200" i="1" dirty="0"/>
          </a:p>
        </p:txBody>
      </p:sp>
      <p:sp>
        <p:nvSpPr>
          <p:cNvPr id="16" name="TextBox 15">
            <a:extLst>
              <a:ext uri="{FF2B5EF4-FFF2-40B4-BE49-F238E27FC236}">
                <a16:creationId xmlns:a16="http://schemas.microsoft.com/office/drawing/2014/main" id="{BC399816-1F68-4F77-811B-F91D4B043A22}"/>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Tree>
    <p:extLst>
      <p:ext uri="{BB962C8B-B14F-4D97-AF65-F5344CB8AC3E}">
        <p14:creationId xmlns:p14="http://schemas.microsoft.com/office/powerpoint/2010/main" val="257081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alpha val="60000"/>
                  </a:schemeClr>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alpha val="60000"/>
                  </a:schemeClr>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alpha val="60000"/>
                  </a:schemeClr>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2538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69" name="TextBox 68">
            <a:extLst>
              <a:ext uri="{FF2B5EF4-FFF2-40B4-BE49-F238E27FC236}">
                <a16:creationId xmlns:a16="http://schemas.microsoft.com/office/drawing/2014/main" id="{7C202AD0-2734-4634-B1EC-63180958DD93}"/>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p>
          <a:p>
            <a:endParaRPr lang="en-GB" sz="2200" dirty="0"/>
          </a:p>
          <a:p>
            <a:r>
              <a:rPr lang="en-GB" sz="2200" dirty="0"/>
              <a:t>This is not as clear for </a:t>
            </a:r>
            <a:r>
              <a:rPr lang="en-GB" sz="2200" i="1" dirty="0"/>
              <a:t>C. </a:t>
            </a:r>
            <a:r>
              <a:rPr lang="en-GB" sz="2200" i="1" dirty="0" err="1"/>
              <a:t>acanthoides</a:t>
            </a:r>
            <a:r>
              <a:rPr lang="en-GB" sz="2200" i="1" dirty="0"/>
              <a:t>.</a:t>
            </a:r>
          </a:p>
          <a:p>
            <a:endParaRPr lang="en-GB" sz="2200" i="1" dirty="0"/>
          </a:p>
          <a:p>
            <a:r>
              <a:rPr lang="en-GB" sz="2200" dirty="0"/>
              <a:t>Also, previous studies have only considered seed release as a single point source at the maximum flower height; what about the other release heights?</a:t>
            </a:r>
          </a:p>
        </p:txBody>
      </p:sp>
    </p:spTree>
    <p:extLst>
      <p:ext uri="{BB962C8B-B14F-4D97-AF65-F5344CB8AC3E}">
        <p14:creationId xmlns:p14="http://schemas.microsoft.com/office/powerpoint/2010/main" val="879784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0EB1B933-CF9E-42C4-A8BB-35F6D51E8BAA}"/>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49F4EB0-1774-4096-A993-5A2D69064B1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p:txBody>
      </p:sp>
      <p:cxnSp>
        <p:nvCxnSpPr>
          <p:cNvPr id="76" name="Straight Connector 75">
            <a:extLst>
              <a:ext uri="{FF2B5EF4-FFF2-40B4-BE49-F238E27FC236}">
                <a16:creationId xmlns:a16="http://schemas.microsoft.com/office/drawing/2014/main" id="{13E94608-D1A9-4EC2-866D-1E1D606931FB}"/>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8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p:pic>
        <p:nvPicPr>
          <p:cNvPr id="69" name="Picture 2">
            <a:extLst>
              <a:ext uri="{FF2B5EF4-FFF2-40B4-BE49-F238E27FC236}">
                <a16:creationId xmlns:a16="http://schemas.microsoft.com/office/drawing/2014/main" id="{BE02E969-86D2-484F-B3D0-CE1BD224D590}"/>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ADDB439-4FD5-4832-B8C6-DDEE9A9BACD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1" name="Straight Connector 70">
            <a:extLst>
              <a:ext uri="{FF2B5EF4-FFF2-40B4-BE49-F238E27FC236}">
                <a16:creationId xmlns:a16="http://schemas.microsoft.com/office/drawing/2014/main" id="{F9BAC02F-A1F8-44B7-95B4-B425C6C79799}"/>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644E89-A0A1-4DD5-83CD-4B3261FB73C0}"/>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CA08A7-F048-4F64-BB14-822185A45B3A}"/>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74CD8C-4C78-46D5-A02D-1CF66F2639BA}"/>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8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F07A183-D50B-463F-A40E-FAB29AC70F3D}"/>
                  </a:ext>
                </a:extLst>
              </p:cNvPr>
              <p:cNvSpPr txBox="1"/>
              <p:nvPr/>
            </p:nvSpPr>
            <p:spPr>
              <a:xfrm>
                <a:off x="4863356" y="4981753"/>
                <a:ext cx="4646034"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smtClean="0">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limLoc m:val="undOvr"/>
                          <m:subHide m:val="on"/>
                          <m:supHide m:val="on"/>
                          <m:ctrlPr>
                            <a:rPr lang="en-GB" sz="2600" i="1" smtClean="0">
                              <a:solidFill>
                                <a:schemeClr val="tx1"/>
                              </a:solidFill>
                              <a:latin typeface="Cambria Math" panose="02040503050406030204" pitchFamily="18" charset="0"/>
                            </a:rPr>
                          </m:ctrlPr>
                        </m:naryPr>
                        <m:sub/>
                        <m:sup/>
                        <m:e>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𝑟</m:t>
                              </m:r>
                            </m:e>
                          </m:d>
                          <m:r>
                            <a:rPr lang="en-GB" sz="2600" i="1">
                              <a:latin typeface="Cambria Math" panose="02040503050406030204" pitchFamily="18" charset="0"/>
                            </a:rPr>
                            <m:t>𝑝</m:t>
                          </m:r>
                          <m:r>
                            <a:rPr lang="en-GB" sz="2600" i="1">
                              <a:latin typeface="Cambria Math" panose="02040503050406030204" pitchFamily="18" charset="0"/>
                            </a:rPr>
                            <m:t>(</m:t>
                          </m:r>
                          <m:r>
                            <a:rPr lang="en-GB" sz="2600" i="1">
                              <a:latin typeface="Cambria Math" panose="02040503050406030204" pitchFamily="18" charset="0"/>
                            </a:rPr>
                            <m:t>𝐻</m:t>
                          </m:r>
                          <m:r>
                            <a:rPr lang="en-GB" sz="2600" i="1">
                              <a:latin typeface="Cambria Math" panose="02040503050406030204" pitchFamily="18" charset="0"/>
                            </a:rPr>
                            <m:t>) </m:t>
                          </m:r>
                          <m:r>
                            <a:rPr lang="en-GB" sz="2600" i="1">
                              <a:latin typeface="Cambria Math" panose="02040503050406030204" pitchFamily="18" charset="0"/>
                            </a:rPr>
                            <m:t>𝑑𝐻</m:t>
                          </m:r>
                        </m:e>
                      </m:nary>
                    </m:oMath>
                  </m:oMathPara>
                </a14:m>
                <a:endParaRPr lang="en-GB" sz="2600" dirty="0">
                  <a:solidFill>
                    <a:schemeClr val="tx1"/>
                  </a:solidFill>
                </a:endParaRPr>
              </a:p>
            </p:txBody>
          </p:sp>
        </mc:Choice>
        <mc:Fallback>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863356" y="4981753"/>
                <a:ext cx="4646034" cy="1141851"/>
              </a:xfrm>
              <a:prstGeom prst="rect">
                <a:avLst/>
              </a:prstGeom>
              <a:blipFill>
                <a:blip r:embed="rId2"/>
                <a:stretch>
                  <a:fillRect/>
                </a:stretch>
              </a:blipFill>
            </p:spPr>
            <p:txBody>
              <a:bodyPr/>
              <a:lstStyle/>
              <a:p>
                <a:r>
                  <a:rPr lang="en-GB">
                    <a:noFill/>
                  </a:rPr>
                  <a:t> </a:t>
                </a:r>
              </a:p>
            </p:txBody>
          </p:sp>
        </mc:Fallback>
      </mc:AlternateContent>
      <p:pic>
        <p:nvPicPr>
          <p:cNvPr id="70" name="Picture 2">
            <a:extLst>
              <a:ext uri="{FF2B5EF4-FFF2-40B4-BE49-F238E27FC236}">
                <a16:creationId xmlns:a16="http://schemas.microsoft.com/office/drawing/2014/main" id="{7A98ADA1-978A-4777-8911-A3A17C62BAB2}"/>
              </a:ext>
            </a:extLst>
          </p:cNvPr>
          <p:cNvPicPr>
            <a:picLocks noChangeArrowheads="1"/>
          </p:cNvPicPr>
          <p:nvPr/>
        </p:nvPicPr>
        <p:blipFill rotWithShape="1">
          <a:blip r:embed="rId3">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3DD4B8B-881B-477E-BEFE-77154ED4796F}"/>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2" name="Straight Connector 71">
            <a:extLst>
              <a:ext uri="{FF2B5EF4-FFF2-40B4-BE49-F238E27FC236}">
                <a16:creationId xmlns:a16="http://schemas.microsoft.com/office/drawing/2014/main" id="{9E12F039-41F2-4FBF-973D-E22F0904BA3C}"/>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C33BD-A989-4D9E-96A2-F0595CDDAA45}"/>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8BC970-49BC-44FD-87B6-719D75245D08}"/>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573BE2-4B0C-44B2-A3DD-2EEB962D5856}"/>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64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TextBox 170">
            <a:extLst>
              <a:ext uri="{FF2B5EF4-FFF2-40B4-BE49-F238E27FC236}">
                <a16:creationId xmlns:a16="http://schemas.microsoft.com/office/drawing/2014/main" id="{C3D32DEA-C5B1-411C-A2FA-CB3A8312CA22}"/>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 name="Rectangle 3">
            <a:extLst>
              <a:ext uri="{FF2B5EF4-FFF2-40B4-BE49-F238E27FC236}">
                <a16:creationId xmlns:a16="http://schemas.microsoft.com/office/drawing/2014/main" id="{F23D50E9-F080-4592-9DF6-5A90854157C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1B771F-601B-4662-AEFC-026EE1BC0E6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1D1D6ADF-6B1B-4C08-A5FF-B3E66368A34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70EEE3E-1280-488D-B705-8E688E03299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75B984-5772-4300-9354-DCEEB4E8EDF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320E72E-38A1-4A23-8681-4D23045BE8E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59D7566-48A4-478A-9AA9-E899A1E599A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08C0BD8-6EF4-4053-A2BD-25B249F803FB}"/>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9442C95-DF01-4DE5-B110-52802E6ECBBC}"/>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ACE417-1134-4DE9-8BE6-83F36784708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18588E-6777-4B47-B01E-ACB31E8B074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9C4942C-CF6D-471E-AE06-DC7596D139BD}"/>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CEA1B6-FF09-4C93-9AF1-2C30AF4EBC79}"/>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E302E47-33D2-4E99-B280-BC811B8F4CD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6668479-368F-4811-9800-D1AC2B38A20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0DE8EDF-6E28-494E-AE60-E3299F8BE47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29F903-4569-4891-83FF-86E348070D5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E2E7E8C-0B24-416D-979F-A7D8F92C659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CC68BE-C23E-47EE-82ED-2237F96D51B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9EBE64-03AD-4A20-A8B5-4362AD75D3D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E3C21F9-FD5F-4C45-8A09-FC93E025BC9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16DBA8E-4A7F-44AF-A3CF-36DE47165BFC}"/>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25799CA-3A07-46A8-A57C-3A2EE14619C8}"/>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5D9D2C-8551-4F24-9B13-DFCF9F3709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20E91EF-D27A-4661-AB7C-83A46B2B72F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FDA10F0-87B1-4337-A5D6-0BD4D80B77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AFB64713-EC6A-43C2-B5D1-C8A1ECA3AE9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F143075-6BF8-45E0-B321-35BCA5D870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FABC648-41BB-4E51-9014-A4D6F275EB0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B473775-CAB0-4209-93CB-F515BEAD4B3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62DCC0-0928-4D2D-A8B1-8EEE6D9BC86A}"/>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2F15FB6-06E5-4B73-A5DB-962DD9A59F6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39D2ABF-4D77-4203-BDFD-064A0673752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609EF51-5157-497C-80FB-87070C044E3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B2C3784-B3F4-4C92-BD50-6B36219AC024}"/>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E99A96A-AE78-494D-9696-84EA9CE90D8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951CF5C-D7B3-4FBE-AC50-5015DC3274A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34C690BD-74B0-4C35-B0F6-FFC3BF1B644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16F542A-AA45-4315-BD48-CDFD7DDBA023}"/>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5296ECF0-439F-4B8D-9760-A692279ABAE4}"/>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4D9DDD-EF90-45BD-A240-98FBF088824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98D8D5DF-62FD-410A-A246-1197227DC2D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40312EF-B337-4D20-BBBF-0AB34A78EC8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B44A837-B6A2-45C0-9C42-AD22E87184D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563CB92F-AD7C-42A3-B7A9-CF8F579BAC3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85600C2-7424-44B7-815F-122F8C99296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A443393-4C29-4A78-86D7-243387888A5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D59C3EF-9FA6-4FD6-BB57-64D9B53B78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40FD2DD-DAC4-485A-BF0A-BBF63C6FAF7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51661EC-4002-4788-853D-84030CDDE32A}"/>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FC0E0FB-31AE-4894-9265-80216AA3073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D8A1576-753F-4B9A-898F-2A181F558B8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6F0970B-F19B-4132-898A-56C444DA8B08}"/>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FF4C6A2-BE10-4226-982B-EEB1A7E9EBD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5F97798-790D-48C2-873A-C4CE98C8891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894B2F34-9316-4A2F-B6EF-33287AEB8F07}"/>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416AA45B-18B2-48D8-B342-A9123BEEF8C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1F4EBE69-2735-4226-8502-FBFBE501198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72488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44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2C66948-4219-43B2-8D72-176596C99936}"/>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A7F1CA6-0C82-4E28-9BFF-507104CFB5E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0" name="Rectangle 59">
            <a:extLst>
              <a:ext uri="{FF2B5EF4-FFF2-40B4-BE49-F238E27FC236}">
                <a16:creationId xmlns:a16="http://schemas.microsoft.com/office/drawing/2014/main" id="{D77B4FEE-B301-4846-8DFD-1BB90855386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32D1D59A-29D5-4DD6-98DA-FB2D23B6FD4A}"/>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87F6AFA-F0ED-49BE-9313-4C8EF7EA465B}"/>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2308E1F-A70E-4676-9992-76F3E88D754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01D842E-52B3-404F-A65C-6B8C2CBC9C23}"/>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CD593858-4852-4062-9BE5-B0DD2D9508B5}"/>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83E3B1B1-AE0D-4FFD-AC9E-B2D0FEC39ED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EFD1B73-5F04-4FD4-A35B-020F8D9D838A}"/>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DCFE32F5-E1E1-4F49-B490-04940C3D4B9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E65B46D4-81D3-423F-873E-233CDE673CE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3F3C3EE-6E1B-43B5-A43E-87C90FEDC74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3EF93B0F-1C20-4226-8D6D-E7964C4EC6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EF3D04A-CFF3-4C1B-9075-ABB2CBE46F8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55BDE7E1-09DF-4DFB-9082-C6C1F28B241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108AD25D-1D2B-4FC3-89C6-A43530EE66F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1380C571-9E1A-4A14-88C3-0653C70EE89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6DDD6EE9-F5B1-483E-9E94-507166D60C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E9498620-54D8-4B83-A57F-370193157C6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E81786B3-D2DD-4FA3-8E9D-AA974F975B6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C833CDC1-0D5C-4115-B95F-B639373E188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BF77A37-CF4D-410E-A135-C9BDD0678E8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969D7CF9-0EE3-4316-830C-F6BA832D211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96A51025-AEFC-400C-A514-D186DDE7D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14A533D-B4C2-4FB0-98BE-8AD5049F4D2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E8098B87-9674-43B4-B479-AEC0117AA7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12BA6F79-2CAC-4AC4-8D09-8AF0682C85B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044E2595-97CE-480E-956A-B458D09E002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23EA19C0-824E-458C-81D5-AE118D687E4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FB916F47-A772-458D-888A-F671B21AFE8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91B52C02-2363-40B3-BFB8-0A7D8E67341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77E9964-4CE9-4412-AE4F-F77E021F944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9F644ABE-36CB-4E8E-98F5-0BE569C0BF1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CE212F2-DAEB-45F6-A28F-6A9F1EDF81A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33E27545-542A-4288-A587-76B4071C8A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A870EC9F-577D-4D0D-B0E7-8030F200B63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052BC5A1-6F92-4C00-8829-3855BFA90CC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DD72FCC4-425F-4F5E-BA82-79F84DC5FAAA}"/>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6248C854-6040-4B42-8DC7-663D88BB9B4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56FB6607-EBF4-4456-9825-209FBD0F2FC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8EBD1FE1-60B3-4E9B-878E-4ECD34055ED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A8E9DB33-6790-4D3A-96A1-067C68FE158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F3AA9F2F-5216-49EE-AB83-8F4FB71A440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5CE982C1-BE35-4418-B660-84ABBA4AF9A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57AFAFAB-043D-4BBB-938C-B7AA83898EB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370F8668-F59D-432C-959E-C7FA007A66A3}"/>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8E25A1E3-D761-4049-9D38-88A339925C7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1DA0D1-F6AC-42BD-A0F5-25FAD36733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860C6F88-5446-47D9-8609-FC1AC1B838F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8379D430-4B9E-41A8-B5A2-E76F869A6AF0}"/>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8EDB4E83-6DF1-4B93-A5A8-6B82C165091C}"/>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50EF43B6-25BC-4ED4-B47D-DBBF64C42BF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CB29988-C244-4434-B40E-1548948A237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53B2B3AE-F7D5-48CE-9E1D-E11F15626D0C}"/>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F5BFF8-68C8-4437-98DE-E8CA32DDD6AE}"/>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head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3" name="TextBox 2">
            <a:extLst>
              <a:ext uri="{FF2B5EF4-FFF2-40B4-BE49-F238E27FC236}">
                <a16:creationId xmlns:a16="http://schemas.microsoft.com/office/drawing/2014/main" id="{EF1D6258-9C7D-4FF6-85F0-1599AD339CA9}"/>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48664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429BA3F9-C087-4EF4-9DB7-A216490AF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head height distribution…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4E3A7F4-9470-40E0-ABE6-15CF74B03E0B}"/>
                  </a:ext>
                </a:extLst>
              </p:cNvPr>
              <p:cNvSpPr txBox="1"/>
              <p:nvPr/>
            </p:nvSpPr>
            <p:spPr>
              <a:xfrm>
                <a:off x="7135925" y="1874971"/>
                <a:ext cx="4683873" cy="2354491"/>
              </a:xfrm>
              <a:prstGeom prst="rect">
                <a:avLst/>
              </a:prstGeom>
              <a:noFill/>
            </p:spPr>
            <p:txBody>
              <a:bodyPr wrap="square" rtlCol="0">
                <a:spAutoFit/>
              </a:bodyPr>
              <a:lstStyle/>
              <a:p>
                <a:r>
                  <a:rPr lang="en-GB" sz="2100" dirty="0"/>
                  <a:t>Warming increased mean </a:t>
                </a:r>
                <a:r>
                  <a:rPr lang="en-GB" sz="2100" i="1" dirty="0"/>
                  <a:t>C. nutans </a:t>
                </a:r>
                <a:r>
                  <a:rPr lang="en-GB" sz="2100" dirty="0"/>
                  <a:t>flower head height by 13.5 ± 3.7 cm, or 14.2%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=1402</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Warming increased mean </a:t>
                </a:r>
                <a:r>
                  <a:rPr lang="en-GB" sz="2100" i="1" dirty="0"/>
                  <a:t>C. </a:t>
                </a:r>
                <a:r>
                  <a:rPr lang="en-GB" sz="2100" i="1" dirty="0" err="1"/>
                  <a:t>acanthoides</a:t>
                </a:r>
                <a:r>
                  <a:rPr lang="en-GB" sz="2100" i="1" dirty="0"/>
                  <a:t> </a:t>
                </a:r>
                <a:r>
                  <a:rPr lang="en-GB" sz="2100" dirty="0"/>
                  <a:t>flower head height by 26.0 ± 3.5 cm, or 33.1%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=1519</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p:sp>
            <p:nvSpPr>
              <p:cNvPr id="21" name="TextBox 20">
                <a:extLst>
                  <a:ext uri="{FF2B5EF4-FFF2-40B4-BE49-F238E27FC236}">
                    <a16:creationId xmlns:a16="http://schemas.microsoft.com/office/drawing/2014/main" id="{F4E3A7F4-9470-40E0-ABE6-15CF74B03E0B}"/>
                  </a:ext>
                </a:extLst>
              </p:cNvPr>
              <p:cNvSpPr txBox="1">
                <a:spLocks noRot="1" noChangeAspect="1" noMove="1" noResize="1" noEditPoints="1" noAdjustHandles="1" noChangeArrowheads="1" noChangeShapeType="1" noTextEdit="1"/>
              </p:cNvSpPr>
              <p:nvPr/>
            </p:nvSpPr>
            <p:spPr>
              <a:xfrm>
                <a:off x="7135925" y="1874971"/>
                <a:ext cx="4683873" cy="2354491"/>
              </a:xfrm>
              <a:prstGeom prst="rect">
                <a:avLst/>
              </a:prstGeom>
              <a:blipFill>
                <a:blip r:embed="rId3"/>
                <a:stretch>
                  <a:fillRect l="-1563" t="-1813" b="-4145"/>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DEF13D2E-1CC5-4160-924C-405C917FE52C}"/>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determine if distributions are distinct</a:t>
            </a:r>
          </a:p>
        </p:txBody>
      </p:sp>
    </p:spTree>
    <p:extLst>
      <p:ext uri="{BB962C8B-B14F-4D97-AF65-F5344CB8AC3E}">
        <p14:creationId xmlns:p14="http://schemas.microsoft.com/office/powerpoint/2010/main" val="1415841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429BA3F9-C087-4EF4-9DB7-A216490AF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head height distribution…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4E3A7F4-9470-40E0-ABE6-15CF74B03E0B}"/>
                  </a:ext>
                </a:extLst>
              </p:cNvPr>
              <p:cNvSpPr txBox="1"/>
              <p:nvPr/>
            </p:nvSpPr>
            <p:spPr>
              <a:xfrm>
                <a:off x="7135925" y="1874971"/>
                <a:ext cx="4683873" cy="3970318"/>
              </a:xfrm>
              <a:prstGeom prst="rect">
                <a:avLst/>
              </a:prstGeom>
              <a:noFill/>
            </p:spPr>
            <p:txBody>
              <a:bodyPr wrap="square" rtlCol="0">
                <a:spAutoFit/>
              </a:bodyPr>
              <a:lstStyle/>
              <a:p>
                <a:r>
                  <a:rPr lang="en-GB" sz="2100" dirty="0"/>
                  <a:t>Warming increased mean </a:t>
                </a:r>
                <a:r>
                  <a:rPr lang="en-GB" sz="2100" i="1" dirty="0"/>
                  <a:t>C. nutans </a:t>
                </a:r>
                <a:r>
                  <a:rPr lang="en-GB" sz="2100" dirty="0"/>
                  <a:t>flower head height by 13.5 ± 3.7 cm, or 14.2%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=1402</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Warming increased mean </a:t>
                </a:r>
                <a:r>
                  <a:rPr lang="en-GB" sz="2100" i="1" dirty="0"/>
                  <a:t>C. </a:t>
                </a:r>
                <a:r>
                  <a:rPr lang="en-GB" sz="2100" i="1" dirty="0" err="1"/>
                  <a:t>acanthoides</a:t>
                </a:r>
                <a:r>
                  <a:rPr lang="en-GB" sz="2100" i="1" dirty="0"/>
                  <a:t> </a:t>
                </a:r>
                <a:r>
                  <a:rPr lang="en-GB" sz="2100" dirty="0"/>
                  <a:t>flower head height by 26.0 ± 3.5 cm, or 33.1%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=1519</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Warmed and </a:t>
                </a:r>
                <a:r>
                  <a:rPr lang="en-GB" sz="2100" dirty="0" err="1"/>
                  <a:t>unwarmed</a:t>
                </a:r>
                <a:r>
                  <a:rPr lang="en-GB" sz="2100" dirty="0"/>
                  <a:t> </a:t>
                </a:r>
                <a:r>
                  <a:rPr lang="en-GB" sz="2100" i="1" dirty="0"/>
                  <a:t>C. nutans </a:t>
                </a:r>
                <a:r>
                  <a:rPr lang="en-GB" sz="2100" dirty="0"/>
                  <a:t>have different head height distributions,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p:sp>
            <p:nvSpPr>
              <p:cNvPr id="21" name="TextBox 20">
                <a:extLst>
                  <a:ext uri="{FF2B5EF4-FFF2-40B4-BE49-F238E27FC236}">
                    <a16:creationId xmlns:a16="http://schemas.microsoft.com/office/drawing/2014/main" id="{F4E3A7F4-9470-40E0-ABE6-15CF74B03E0B}"/>
                  </a:ext>
                </a:extLst>
              </p:cNvPr>
              <p:cNvSpPr txBox="1">
                <a:spLocks noRot="1" noChangeAspect="1" noMove="1" noResize="1" noEditPoints="1" noAdjustHandles="1" noChangeArrowheads="1" noChangeShapeType="1" noTextEdit="1"/>
              </p:cNvSpPr>
              <p:nvPr/>
            </p:nvSpPr>
            <p:spPr>
              <a:xfrm>
                <a:off x="7135925" y="1874971"/>
                <a:ext cx="4683873" cy="3970318"/>
              </a:xfrm>
              <a:prstGeom prst="rect">
                <a:avLst/>
              </a:prstGeom>
              <a:blipFill>
                <a:blip r:embed="rId3"/>
                <a:stretch>
                  <a:fillRect l="-1563" t="-1075" b="-2151"/>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DEF13D2E-1CC5-4160-924C-405C917FE52C}"/>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determine if distributions are distinct</a:t>
            </a:r>
          </a:p>
        </p:txBody>
      </p:sp>
    </p:spTree>
    <p:extLst>
      <p:ext uri="{BB962C8B-B14F-4D97-AF65-F5344CB8AC3E}">
        <p14:creationId xmlns:p14="http://schemas.microsoft.com/office/powerpoint/2010/main" val="1310420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BB215-C827-4C36-9C70-B9C472E7E7C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58F044-B270-4B3D-8173-FB05BCD009C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328B92A2-21FE-4BF8-84D7-BC4F413B9E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CC13DD5-5D8A-4F3D-940C-ECAA6251E79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171D81-D39C-406A-924F-6ABE39C14CD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891185-7B06-40DD-B2F0-2D673815D26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9E18CCB-7221-415E-BDA6-00F8864D779B}"/>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C593A13-8991-48B8-8D09-65A24591AB5F}"/>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6745047-267D-41D4-88F7-6BE1F11BB6C5}"/>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EE09DB-5A07-498E-8896-99DB37B10F75}"/>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0702325-E096-47C5-BFB0-1350280AB6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F2A4BBB-CD1F-4E8C-8B38-E6B822CC303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48CB86-29D7-4E6E-9677-13F7C1BDC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5F1B3E8-CB1D-4C22-807A-5CC33F79C98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7901DCD-A3E0-40EF-8ABA-440931601EB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271CF5-6A3B-4CE4-9ED1-516BEFC9F0D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EB18606-0BAB-4E9E-B84B-EDD541250AD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A1DA1E-0B0F-448F-A131-3559E1BEB94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B4FD03-3B69-4A49-8FDD-0DE6B8C04074}"/>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E7A862-A3C3-48DD-9AFB-501E4229272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46A2219-62AA-4906-8339-60409873F17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2BFC37C-7BF1-4CEA-9DA2-B9914BE1C5E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3B28FEB-D504-45F7-B661-D262DB7A2E4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F88FFA1-0577-467C-A8B1-6B91256F3C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F429C69-FD16-4BE3-9054-BC46CBFEE25C}"/>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1FBBFB0-462A-4B5B-8590-33DBF035DAA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25D9E29-D068-477C-B186-D889CD750194}"/>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0B14761-A275-4B02-AB20-D4A0CAAA19B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CCF38E6-89DB-4B26-B2BF-D382AA9D16F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7E7822D-1D55-48A0-9F57-1ABB237DA6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F9F8F6-809F-4567-ABCC-F62C17A2597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C143539-DB80-49C7-8FE6-3D1FE512F54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3B8ED5F-7BFD-404B-8CA6-C9E9010DE9F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3E108B9-E1F5-487C-8A6E-3EA45BD855B2}"/>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CA845-DD18-425C-B9EF-76A6DE8E9EE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3C36E3-F3EE-41B7-912A-797E8BF63BC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C218E70-36B4-4A06-8FEE-8A2BB529F2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C123915-AF4A-4FA0-B7D0-5E873633FCD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C19E43F-FC81-4E69-AD42-D8A39F18C8B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159D0E3-9231-41AE-BDCF-A3226FFD31A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3B53A70-405D-44B8-BD84-DFC1DABE9DD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09E9D95-A535-4ABC-B49E-FF38512C7B7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E30627-3365-4FBF-BD27-38B95AB8FEC9}"/>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F632C03-BE24-4E65-B64E-BE268676B43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FE89927-336A-4FE9-A75E-00F6C2A3545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E264058-0DEB-418E-8406-6F41A28893D6}"/>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E87FE113-0507-4356-AEEE-F554949FADD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3D4A3F0-0B18-4DBA-991F-E77ED6F3E51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69C0182-5145-49A6-8854-07102761BB7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4A140B8C-CD86-4794-A7B6-F876392F063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B3D4894-9369-491A-84A6-FD2194E592F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34875791-001C-45D7-8EFB-31CEA2D9937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8C3F7AC-AFEF-4965-9DED-FFF518F88979}"/>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8A79F2B-C5D0-4290-BFC5-E15151B568F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20EDB2-855F-44BF-9240-5D71AEE414D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FD1B00E-0F60-4DC9-83E0-0015310C9656}"/>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48" name="Rectangle 47">
            <a:extLst>
              <a:ext uri="{FF2B5EF4-FFF2-40B4-BE49-F238E27FC236}">
                <a16:creationId xmlns:a16="http://schemas.microsoft.com/office/drawing/2014/main" id="{B71EEDED-8470-4339-88EC-602022DF47D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E7FC631-22B7-4841-AB3E-5B6F9F62AC4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1B00F634-38D1-46B6-9697-46BB091A8278}"/>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70735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B63DB-28BE-4DB6-B035-8A0D44380AB8}"/>
              </a:ext>
            </a:extLst>
          </p:cNvPr>
          <p:cNvSpPr txBox="1"/>
          <p:nvPr/>
        </p:nvSpPr>
        <p:spPr>
          <a:xfrm>
            <a:off x="1003750" y="5934204"/>
            <a:ext cx="6401436" cy="369332"/>
          </a:xfrm>
          <a:prstGeom prst="rect">
            <a:avLst/>
          </a:prstGeom>
          <a:noFill/>
        </p:spPr>
        <p:txBody>
          <a:bodyPr wrap="square" rtlCol="0">
            <a:spAutoFit/>
          </a:bodyPr>
          <a:lstStyle/>
          <a:p>
            <a:r>
              <a:rPr lang="en-GB" dirty="0"/>
              <a:t>Any movement of organisms that can possibly generate gene flow.</a:t>
            </a:r>
          </a:p>
        </p:txBody>
      </p:sp>
      <p:sp>
        <p:nvSpPr>
          <p:cNvPr id="14" name="TextBox 13">
            <a:extLst>
              <a:ext uri="{FF2B5EF4-FFF2-40B4-BE49-F238E27FC236}">
                <a16:creationId xmlns:a16="http://schemas.microsoft.com/office/drawing/2014/main" id="{1082E80A-6CBE-4102-AE68-835AC6D7C07A}"/>
              </a:ext>
            </a:extLst>
          </p:cNvPr>
          <p:cNvSpPr txBox="1"/>
          <p:nvPr/>
        </p:nvSpPr>
        <p:spPr>
          <a:xfrm>
            <a:off x="1003750" y="602265"/>
            <a:ext cx="6299200" cy="830997"/>
          </a:xfrm>
          <a:prstGeom prst="rect">
            <a:avLst/>
          </a:prstGeom>
          <a:noFill/>
        </p:spPr>
        <p:txBody>
          <a:bodyPr wrap="square" rtlCol="0">
            <a:spAutoFit/>
          </a:bodyPr>
          <a:lstStyle/>
          <a:p>
            <a:r>
              <a:rPr lang="en-GB" sz="4800" dirty="0"/>
              <a:t>What is dispersal?</a:t>
            </a:r>
          </a:p>
        </p:txBody>
      </p:sp>
      <p:pic>
        <p:nvPicPr>
          <p:cNvPr id="2050" name="Picture 2">
            <a:extLst>
              <a:ext uri="{FF2B5EF4-FFF2-40B4-BE49-F238E27FC236}">
                <a16:creationId xmlns:a16="http://schemas.microsoft.com/office/drawing/2014/main" id="{A10B9DAE-E854-4BCC-A64A-A238D8A0B0E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535" y="1679337"/>
            <a:ext cx="4071623" cy="3880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C142C6-81B8-4129-B0D7-3F8B9FBF7A63}"/>
              </a:ext>
            </a:extLst>
          </p:cNvPr>
          <p:cNvSpPr txBox="1"/>
          <p:nvPr/>
        </p:nvSpPr>
        <p:spPr>
          <a:xfrm>
            <a:off x="7076015" y="5360241"/>
            <a:ext cx="169659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3">
                  <a:extLst>
                    <a:ext uri="{A12FA001-AC4F-418D-AE19-62706E023703}">
                      <ahyp:hlinkClr xmlns:ahyp="http://schemas.microsoft.com/office/drawing/2018/hyperlinkcolor" val="tx"/>
                    </a:ext>
                  </a:extLst>
                </a:hlinkClick>
              </a:rPr>
              <a:t>Wikipedia</a:t>
            </a:r>
            <a:endParaRPr lang="en-GB" sz="700" dirty="0">
              <a:solidFill>
                <a:schemeClr val="bg1"/>
              </a:solidFill>
            </a:endParaRPr>
          </a:p>
        </p:txBody>
      </p:sp>
      <p:pic>
        <p:nvPicPr>
          <p:cNvPr id="1026" name="Picture 2" descr="Image result for wolf dispersal">
            <a:extLst>
              <a:ext uri="{FF2B5EF4-FFF2-40B4-BE49-F238E27FC236}">
                <a16:creationId xmlns:a16="http://schemas.microsoft.com/office/drawing/2014/main" id="{0F7054DF-4110-422C-A76C-211B199FD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7" r="12017"/>
          <a:stretch/>
        </p:blipFill>
        <p:spPr bwMode="auto">
          <a:xfrm>
            <a:off x="1110828" y="1679337"/>
            <a:ext cx="5615219" cy="388095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3EBF09E-C868-441B-AFA0-192BB578F1AD}"/>
              </a:ext>
            </a:extLst>
          </p:cNvPr>
          <p:cNvSpPr txBox="1"/>
          <p:nvPr/>
        </p:nvSpPr>
        <p:spPr>
          <a:xfrm>
            <a:off x="5768541" y="5360241"/>
            <a:ext cx="1188519"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pbs.org</a:t>
            </a:r>
            <a:endParaRPr lang="en-GB" sz="700" dirty="0"/>
          </a:p>
        </p:txBody>
      </p:sp>
      <p:sp>
        <p:nvSpPr>
          <p:cNvPr id="3" name="Rectangle 2">
            <a:extLst>
              <a:ext uri="{FF2B5EF4-FFF2-40B4-BE49-F238E27FC236}">
                <a16:creationId xmlns:a16="http://schemas.microsoft.com/office/drawing/2014/main" id="{5BC85419-E07C-437A-9936-7F6B2467A6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B5C924F-7874-4D93-BDEC-9439AB86699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0E344657-6351-454B-82CF-2690BE41001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4BEEA8A-8FAD-4827-87C3-6F6EBDC0A28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4679890-5EFD-4D0A-B2E5-46A2F5CF039E}"/>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54C9FCC-EE6A-49AB-982C-99CC865465A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DE5FF57-7598-4A25-B2AA-FF1D78AF2615}"/>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2" name="Rectangle 2051">
            <a:extLst>
              <a:ext uri="{FF2B5EF4-FFF2-40B4-BE49-F238E27FC236}">
                <a16:creationId xmlns:a16="http://schemas.microsoft.com/office/drawing/2014/main" id="{7B74E71A-9853-49A5-A158-1B1CFEE2D6AD}"/>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Rectangle 2052">
            <a:extLst>
              <a:ext uri="{FF2B5EF4-FFF2-40B4-BE49-F238E27FC236}">
                <a16:creationId xmlns:a16="http://schemas.microsoft.com/office/drawing/2014/main" id="{8097C6E0-0CB9-4DD0-A8CA-E97431A94422}"/>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4" name="Rectangle 2053">
            <a:extLst>
              <a:ext uri="{FF2B5EF4-FFF2-40B4-BE49-F238E27FC236}">
                <a16:creationId xmlns:a16="http://schemas.microsoft.com/office/drawing/2014/main" id="{EC10B613-08B3-4CA8-B94B-0010BD0D4EB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5" name="Rectangle 2054">
            <a:extLst>
              <a:ext uri="{FF2B5EF4-FFF2-40B4-BE49-F238E27FC236}">
                <a16:creationId xmlns:a16="http://schemas.microsoft.com/office/drawing/2014/main" id="{CD031FBA-CB4A-4B56-BB45-49BA5BC030DE}"/>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6" name="Rectangle 2055">
            <a:extLst>
              <a:ext uri="{FF2B5EF4-FFF2-40B4-BE49-F238E27FC236}">
                <a16:creationId xmlns:a16="http://schemas.microsoft.com/office/drawing/2014/main" id="{DD09E50C-2FCE-4C9B-96A3-5DF15FFC373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7" name="Rectangle 2056">
            <a:extLst>
              <a:ext uri="{FF2B5EF4-FFF2-40B4-BE49-F238E27FC236}">
                <a16:creationId xmlns:a16="http://schemas.microsoft.com/office/drawing/2014/main" id="{8A7693C4-02E1-450E-A971-D199F7B93A2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8" name="Rectangle 2057">
            <a:extLst>
              <a:ext uri="{FF2B5EF4-FFF2-40B4-BE49-F238E27FC236}">
                <a16:creationId xmlns:a16="http://schemas.microsoft.com/office/drawing/2014/main" id="{E3AD23B8-9F2D-40EA-97EC-3215983CAFC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9" name="Rectangle 2058">
            <a:extLst>
              <a:ext uri="{FF2B5EF4-FFF2-40B4-BE49-F238E27FC236}">
                <a16:creationId xmlns:a16="http://schemas.microsoft.com/office/drawing/2014/main" id="{2770543F-2D84-4365-8918-C552CAF3F08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0" name="Rectangle 2059">
            <a:extLst>
              <a:ext uri="{FF2B5EF4-FFF2-40B4-BE49-F238E27FC236}">
                <a16:creationId xmlns:a16="http://schemas.microsoft.com/office/drawing/2014/main" id="{20E05434-98D1-4170-948B-7FA35033A3A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1" name="Rectangle 2060">
            <a:extLst>
              <a:ext uri="{FF2B5EF4-FFF2-40B4-BE49-F238E27FC236}">
                <a16:creationId xmlns:a16="http://schemas.microsoft.com/office/drawing/2014/main" id="{785226A7-7781-4080-8351-5D982B7300E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2" name="Rectangle 2061">
            <a:extLst>
              <a:ext uri="{FF2B5EF4-FFF2-40B4-BE49-F238E27FC236}">
                <a16:creationId xmlns:a16="http://schemas.microsoft.com/office/drawing/2014/main" id="{59E887F4-215F-4966-8B55-6004A60D9D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3" name="Rectangle 2062">
            <a:extLst>
              <a:ext uri="{FF2B5EF4-FFF2-40B4-BE49-F238E27FC236}">
                <a16:creationId xmlns:a16="http://schemas.microsoft.com/office/drawing/2014/main" id="{168622A3-F410-4305-8388-A95B92F9E08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4" name="Rectangle 2063">
            <a:extLst>
              <a:ext uri="{FF2B5EF4-FFF2-40B4-BE49-F238E27FC236}">
                <a16:creationId xmlns:a16="http://schemas.microsoft.com/office/drawing/2014/main" id="{AA2DFA43-B345-4256-B3DD-67923E1D41C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5" name="Rectangle 2064">
            <a:extLst>
              <a:ext uri="{FF2B5EF4-FFF2-40B4-BE49-F238E27FC236}">
                <a16:creationId xmlns:a16="http://schemas.microsoft.com/office/drawing/2014/main" id="{D74EE3F8-6903-45A6-B896-0265B6AE591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6" name="Rectangle 2065">
            <a:extLst>
              <a:ext uri="{FF2B5EF4-FFF2-40B4-BE49-F238E27FC236}">
                <a16:creationId xmlns:a16="http://schemas.microsoft.com/office/drawing/2014/main" id="{8E1246F3-E385-4446-A361-0A303F4AB4B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7" name="Rectangle 2066">
            <a:extLst>
              <a:ext uri="{FF2B5EF4-FFF2-40B4-BE49-F238E27FC236}">
                <a16:creationId xmlns:a16="http://schemas.microsoft.com/office/drawing/2014/main" id="{ABF8EED4-2D89-4A94-A821-97C9307CA3F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8" name="Rectangle 2067">
            <a:extLst>
              <a:ext uri="{FF2B5EF4-FFF2-40B4-BE49-F238E27FC236}">
                <a16:creationId xmlns:a16="http://schemas.microsoft.com/office/drawing/2014/main" id="{FC891329-EBED-481E-A94D-E6217EA6E49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9" name="Rectangle 2068">
            <a:extLst>
              <a:ext uri="{FF2B5EF4-FFF2-40B4-BE49-F238E27FC236}">
                <a16:creationId xmlns:a16="http://schemas.microsoft.com/office/drawing/2014/main" id="{AC0BD4D1-16E1-4DF8-8CA4-30CB4F131A5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0" name="Rectangle 2069">
            <a:extLst>
              <a:ext uri="{FF2B5EF4-FFF2-40B4-BE49-F238E27FC236}">
                <a16:creationId xmlns:a16="http://schemas.microsoft.com/office/drawing/2014/main" id="{15C110A6-66AA-45F0-8A50-D4E82907873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2070">
            <a:extLst>
              <a:ext uri="{FF2B5EF4-FFF2-40B4-BE49-F238E27FC236}">
                <a16:creationId xmlns:a16="http://schemas.microsoft.com/office/drawing/2014/main" id="{B3580A3A-96E8-48D5-A8E7-5FA39BC6269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2" name="Rectangle 2071">
            <a:extLst>
              <a:ext uri="{FF2B5EF4-FFF2-40B4-BE49-F238E27FC236}">
                <a16:creationId xmlns:a16="http://schemas.microsoft.com/office/drawing/2014/main" id="{D965C8E5-4399-40A3-90C1-D7BFF572E7C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3" name="Rectangle 2072">
            <a:extLst>
              <a:ext uri="{FF2B5EF4-FFF2-40B4-BE49-F238E27FC236}">
                <a16:creationId xmlns:a16="http://schemas.microsoft.com/office/drawing/2014/main" id="{4CFE27CF-C0E1-47BA-9AD4-9676FCEAFB3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4" name="Rectangle 2073">
            <a:extLst>
              <a:ext uri="{FF2B5EF4-FFF2-40B4-BE49-F238E27FC236}">
                <a16:creationId xmlns:a16="http://schemas.microsoft.com/office/drawing/2014/main" id="{86A7E7FA-9594-481F-8B1C-E220AD9C52A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5" name="Rectangle 2074">
            <a:extLst>
              <a:ext uri="{FF2B5EF4-FFF2-40B4-BE49-F238E27FC236}">
                <a16:creationId xmlns:a16="http://schemas.microsoft.com/office/drawing/2014/main" id="{EB8A1BEA-7AB8-4F6B-AC2C-BF04081DD8A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6" name="Rectangle 2075">
            <a:extLst>
              <a:ext uri="{FF2B5EF4-FFF2-40B4-BE49-F238E27FC236}">
                <a16:creationId xmlns:a16="http://schemas.microsoft.com/office/drawing/2014/main" id="{5BE032A3-9D4E-4B0D-9B10-C2EDC5D0455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7" name="Rectangle 2076">
            <a:extLst>
              <a:ext uri="{FF2B5EF4-FFF2-40B4-BE49-F238E27FC236}">
                <a16:creationId xmlns:a16="http://schemas.microsoft.com/office/drawing/2014/main" id="{6F37A8BE-912D-4B5F-BA03-B566841BC0D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8" name="Rectangle 2077">
            <a:extLst>
              <a:ext uri="{FF2B5EF4-FFF2-40B4-BE49-F238E27FC236}">
                <a16:creationId xmlns:a16="http://schemas.microsoft.com/office/drawing/2014/main" id="{1B1BD588-D033-4497-8208-F71B2234864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9" name="Rectangle 2078">
            <a:extLst>
              <a:ext uri="{FF2B5EF4-FFF2-40B4-BE49-F238E27FC236}">
                <a16:creationId xmlns:a16="http://schemas.microsoft.com/office/drawing/2014/main" id="{74BD54B9-15B7-4456-B6A8-244E145E0FD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ACE31F9-93C4-4F33-8910-A893E8BE3D7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6DD69656-3FA7-4F40-964E-0C554C13958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79C3CE7-7705-443F-9FDF-0ED5507D6CF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1F95658-2E87-4BFF-80D9-65DC11FEE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688FBFD7-1700-4D71-91EE-6AC56F7FAAC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ED7889E-CD0F-4AF2-B673-8F5F2CBDC59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46547B98-49F0-4FB4-A225-F3D19E66615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486352DD-F82A-40BD-946D-CF56B96A3E4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9ADE69C-ED5F-4C1F-9D64-F9D10A8830EF}"/>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2AE66C4-8FD2-433F-9756-052050D4CE2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05A75002-5827-49E3-B2B4-D9F966BABEB3}"/>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C521892A-1104-46F5-A45B-9E332F38C19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1A08A541-61EE-4E8F-A2B0-F1386C42DC7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4D4C980F-E127-4A09-8EBE-23433FB6DAA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8B7B2EC-C687-4A8A-9D01-7BC4472F8023}"/>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723C0D0A-99A7-44F3-8CBB-495B57FD5B9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739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descr="Chart, line chart&#10;&#10;Description automatically generated">
            <a:extLst>
              <a:ext uri="{FF2B5EF4-FFF2-40B4-BE49-F238E27FC236}">
                <a16:creationId xmlns:a16="http://schemas.microsoft.com/office/drawing/2014/main" id="{737DA8CD-CF85-465C-94C9-D732C5B5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4F798B1-FFBE-43AC-B9AF-E1E08EFB4D35}"/>
                  </a:ext>
                </a:extLst>
              </p:cNvPr>
              <p:cNvSpPr txBox="1"/>
              <p:nvPr/>
            </p:nvSpPr>
            <p:spPr>
              <a:xfrm>
                <a:off x="7135925" y="1874971"/>
                <a:ext cx="4683873" cy="1384995"/>
              </a:xfrm>
              <a:prstGeom prst="rect">
                <a:avLst/>
              </a:prstGeom>
              <a:noFill/>
            </p:spPr>
            <p:txBody>
              <a:bodyPr wrap="square" rtlCol="0">
                <a:spAutoFit/>
              </a:bodyPr>
              <a:lstStyle/>
              <a:p>
                <a:r>
                  <a:rPr lang="en-GB" sz="2100" dirty="0"/>
                  <a:t>Warmed and </a:t>
                </a:r>
                <a:r>
                  <a:rPr lang="en-GB" sz="2100" dirty="0" err="1"/>
                  <a:t>unwarmed</a:t>
                </a:r>
                <a:r>
                  <a:rPr lang="en-GB" sz="2100" dirty="0"/>
                  <a:t> </a:t>
                </a:r>
                <a:r>
                  <a:rPr lang="en-GB" sz="2100" i="1" dirty="0"/>
                  <a:t>C. nutans </a:t>
                </a:r>
                <a:r>
                  <a:rPr lang="en-GB" sz="2100" dirty="0"/>
                  <a:t>have different dispersal kernels,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p:sp>
            <p:nvSpPr>
              <p:cNvPr id="19" name="TextBox 18">
                <a:extLst>
                  <a:ext uri="{FF2B5EF4-FFF2-40B4-BE49-F238E27FC236}">
                    <a16:creationId xmlns:a16="http://schemas.microsoft.com/office/drawing/2014/main" id="{F4F798B1-FFBE-43AC-B9AF-E1E08EFB4D35}"/>
                  </a:ext>
                </a:extLst>
              </p:cNvPr>
              <p:cNvSpPr txBox="1">
                <a:spLocks noRot="1" noChangeAspect="1" noMove="1" noResize="1" noEditPoints="1" noAdjustHandles="1" noChangeArrowheads="1" noChangeShapeType="1" noTextEdit="1"/>
              </p:cNvSpPr>
              <p:nvPr/>
            </p:nvSpPr>
            <p:spPr>
              <a:xfrm>
                <a:off x="7135925" y="1874971"/>
                <a:ext cx="4683873" cy="1384995"/>
              </a:xfrm>
              <a:prstGeom prst="rect">
                <a:avLst/>
              </a:prstGeom>
              <a:blipFill>
                <a:blip r:embed="rId3"/>
                <a:stretch>
                  <a:fillRect l="-1563" t="-3084" r="-1823" b="-7930"/>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14E7AB95-28F1-4A2F-94F1-432817D9304F}"/>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p:spTree>
    <p:extLst>
      <p:ext uri="{BB962C8B-B14F-4D97-AF65-F5344CB8AC3E}">
        <p14:creationId xmlns:p14="http://schemas.microsoft.com/office/powerpoint/2010/main" val="327203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descr="Chart, line chart&#10;&#10;Description automatically generated">
            <a:extLst>
              <a:ext uri="{FF2B5EF4-FFF2-40B4-BE49-F238E27FC236}">
                <a16:creationId xmlns:a16="http://schemas.microsoft.com/office/drawing/2014/main" id="{737DA8CD-CF85-465C-94C9-D732C5B5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4F798B1-FFBE-43AC-B9AF-E1E08EFB4D35}"/>
                  </a:ext>
                </a:extLst>
              </p:cNvPr>
              <p:cNvSpPr txBox="1"/>
              <p:nvPr/>
            </p:nvSpPr>
            <p:spPr>
              <a:xfrm>
                <a:off x="7135925" y="1874971"/>
                <a:ext cx="4683873" cy="3000821"/>
              </a:xfrm>
              <a:prstGeom prst="rect">
                <a:avLst/>
              </a:prstGeom>
              <a:noFill/>
            </p:spPr>
            <p:txBody>
              <a:bodyPr wrap="square" rtlCol="0">
                <a:spAutoFit/>
              </a:bodyPr>
              <a:lstStyle/>
              <a:p>
                <a:r>
                  <a:rPr lang="en-GB" sz="2100" dirty="0"/>
                  <a:t>Warmed and </a:t>
                </a:r>
                <a:r>
                  <a:rPr lang="en-GB" sz="2100" dirty="0" err="1"/>
                  <a:t>unwarmed</a:t>
                </a:r>
                <a:r>
                  <a:rPr lang="en-GB" sz="2100" dirty="0"/>
                  <a:t> </a:t>
                </a:r>
                <a:r>
                  <a:rPr lang="en-GB" sz="2100" i="1" dirty="0"/>
                  <a:t>C. nutans </a:t>
                </a:r>
                <a:r>
                  <a:rPr lang="en-GB" sz="2100" dirty="0"/>
                  <a:t>have different dispersal kernels,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Differences between the kernel tails may appear small, but are actually very important and can have significant impacts…</a:t>
                </a:r>
              </a:p>
            </p:txBody>
          </p:sp>
        </mc:Choice>
        <mc:Fallback>
          <p:sp>
            <p:nvSpPr>
              <p:cNvPr id="19" name="TextBox 18">
                <a:extLst>
                  <a:ext uri="{FF2B5EF4-FFF2-40B4-BE49-F238E27FC236}">
                    <a16:creationId xmlns:a16="http://schemas.microsoft.com/office/drawing/2014/main" id="{F4F798B1-FFBE-43AC-B9AF-E1E08EFB4D35}"/>
                  </a:ext>
                </a:extLst>
              </p:cNvPr>
              <p:cNvSpPr txBox="1">
                <a:spLocks noRot="1" noChangeAspect="1" noMove="1" noResize="1" noEditPoints="1" noAdjustHandles="1" noChangeArrowheads="1" noChangeShapeType="1" noTextEdit="1"/>
              </p:cNvSpPr>
              <p:nvPr/>
            </p:nvSpPr>
            <p:spPr>
              <a:xfrm>
                <a:off x="7135925" y="1874971"/>
                <a:ext cx="4683873" cy="3000821"/>
              </a:xfrm>
              <a:prstGeom prst="rect">
                <a:avLst/>
              </a:prstGeom>
              <a:blipFill>
                <a:blip r:embed="rId3"/>
                <a:stretch>
                  <a:fillRect l="-1563" t="-1423" r="-1823" b="-3049"/>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14E7AB95-28F1-4A2F-94F1-432817D9304F}"/>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p:spTree>
    <p:extLst>
      <p:ext uri="{BB962C8B-B14F-4D97-AF65-F5344CB8AC3E}">
        <p14:creationId xmlns:p14="http://schemas.microsoft.com/office/powerpoint/2010/main" val="1819858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descr="Chart&#10;&#10;Description automatically generated with medium confidence">
            <a:extLst>
              <a:ext uri="{FF2B5EF4-FFF2-40B4-BE49-F238E27FC236}">
                <a16:creationId xmlns:a16="http://schemas.microsoft.com/office/drawing/2014/main" id="{C01CB6A5-8BD6-4514-80C0-3EFCE743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relative probability of dispersed seeds exceeding a given distance…</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74971"/>
            <a:ext cx="4683873" cy="2031325"/>
          </a:xfrm>
          <a:prstGeom prst="rect">
            <a:avLst/>
          </a:prstGeom>
          <a:noFill/>
        </p:spPr>
        <p:txBody>
          <a:bodyPr wrap="square" rtlCol="0">
            <a:spAutoFit/>
          </a:bodyPr>
          <a:lstStyle/>
          <a:p>
            <a:r>
              <a:rPr lang="en-GB" sz="2100" dirty="0"/>
              <a:t>For both </a:t>
            </a:r>
            <a:r>
              <a:rPr lang="en-GB" sz="2100" i="1" dirty="0"/>
              <a:t>C. nutans</a:t>
            </a:r>
            <a:r>
              <a:rPr lang="en-GB" sz="2100" dirty="0"/>
              <a:t> and </a:t>
            </a:r>
            <a:r>
              <a:rPr lang="en-GB" sz="2100" i="1" dirty="0"/>
              <a:t>C. </a:t>
            </a:r>
            <a:r>
              <a:rPr lang="en-GB" sz="2100" i="1" dirty="0" err="1"/>
              <a:t>acanthoides</a:t>
            </a:r>
            <a:r>
              <a:rPr lang="en-GB" sz="2100" dirty="0"/>
              <a:t>, the relative chance of a propagule exceeding a given distance when originating from a warmed plant rather than an </a:t>
            </a:r>
            <a:r>
              <a:rPr lang="en-GB" sz="2100" dirty="0" err="1"/>
              <a:t>unwarmed</a:t>
            </a:r>
            <a:r>
              <a:rPr lang="en-GB" sz="2100" dirty="0"/>
              <a:t> one increases with increasing dispersal distance.</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91894" y="1768843"/>
            <a:ext cx="5113249" cy="230832"/>
          </a:xfrm>
          <a:prstGeom prst="rect">
            <a:avLst/>
          </a:prstGeom>
          <a:noFill/>
        </p:spPr>
        <p:txBody>
          <a:bodyPr wrap="square" rtlCol="0">
            <a:spAutoFit/>
          </a:bodyPr>
          <a:lstStyle/>
          <a:p>
            <a:r>
              <a:rPr lang="en-GB" sz="900" i="1" dirty="0"/>
              <a:t>*Bands represent 95% bootstrap interval</a:t>
            </a:r>
          </a:p>
        </p:txBody>
      </p:sp>
    </p:spTree>
    <p:extLst>
      <p:ext uri="{BB962C8B-B14F-4D97-AF65-F5344CB8AC3E}">
        <p14:creationId xmlns:p14="http://schemas.microsoft.com/office/powerpoint/2010/main" val="247775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descr="Chart&#10;&#10;Description automatically generated with medium confidence">
            <a:extLst>
              <a:ext uri="{FF2B5EF4-FFF2-40B4-BE49-F238E27FC236}">
                <a16:creationId xmlns:a16="http://schemas.microsoft.com/office/drawing/2014/main" id="{C01CB6A5-8BD6-4514-80C0-3EFCE743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relative probability of dispersed seeds exceeding a given distance…</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74971"/>
            <a:ext cx="4683873" cy="3323987"/>
          </a:xfrm>
          <a:prstGeom prst="rect">
            <a:avLst/>
          </a:prstGeom>
          <a:noFill/>
        </p:spPr>
        <p:txBody>
          <a:bodyPr wrap="square" rtlCol="0">
            <a:spAutoFit/>
          </a:bodyPr>
          <a:lstStyle/>
          <a:p>
            <a:r>
              <a:rPr lang="en-GB" sz="2100" dirty="0"/>
              <a:t>For both </a:t>
            </a:r>
            <a:r>
              <a:rPr lang="en-GB" sz="2100" i="1" dirty="0"/>
              <a:t>C. nutans</a:t>
            </a:r>
            <a:r>
              <a:rPr lang="en-GB" sz="2100" dirty="0"/>
              <a:t> and </a:t>
            </a:r>
            <a:r>
              <a:rPr lang="en-GB" sz="2100" i="1" dirty="0"/>
              <a:t>C. </a:t>
            </a:r>
            <a:r>
              <a:rPr lang="en-GB" sz="2100" i="1" dirty="0" err="1"/>
              <a:t>acanthoides</a:t>
            </a:r>
            <a:r>
              <a:rPr lang="en-GB" sz="2100" dirty="0"/>
              <a:t>, the relative chance of a propagule exceeding a given distance when originating from a warmed plant rather than an </a:t>
            </a:r>
            <a:r>
              <a:rPr lang="en-GB" sz="2100" dirty="0" err="1"/>
              <a:t>unwarmed</a:t>
            </a:r>
            <a:r>
              <a:rPr lang="en-GB" sz="2100" dirty="0"/>
              <a:t> one increases with increasing dispersal distance.</a:t>
            </a:r>
          </a:p>
          <a:p>
            <a:endParaRPr lang="en-GB" sz="2100" dirty="0"/>
          </a:p>
          <a:p>
            <a:r>
              <a:rPr lang="en-GB" sz="2100" dirty="0"/>
              <a:t>Uncertainty of this risk ratio become extremely high at longer dispersal distances.</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91894" y="1768843"/>
            <a:ext cx="5113249" cy="230832"/>
          </a:xfrm>
          <a:prstGeom prst="rect">
            <a:avLst/>
          </a:prstGeom>
          <a:noFill/>
        </p:spPr>
        <p:txBody>
          <a:bodyPr wrap="square" rtlCol="0">
            <a:spAutoFit/>
          </a:bodyPr>
          <a:lstStyle/>
          <a:p>
            <a:r>
              <a:rPr lang="en-GB" sz="900" i="1" dirty="0"/>
              <a:t>*Bands represent 95% bootstrap interval</a:t>
            </a:r>
          </a:p>
        </p:txBody>
      </p:sp>
    </p:spTree>
    <p:extLst>
      <p:ext uri="{BB962C8B-B14F-4D97-AF65-F5344CB8AC3E}">
        <p14:creationId xmlns:p14="http://schemas.microsoft.com/office/powerpoint/2010/main" val="1358435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9AA44-173B-44B3-BC83-6F2C494E91C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B066726-C3E7-4394-8BC7-90502A4827EB}"/>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5BE22B06-A16A-4B89-BD1D-48440A713DE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7351B0B-C17C-43DD-B9AA-58B073642B2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B1399F0-F50D-47C7-BD1D-2E4E0267101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25A3F2-658B-4CF0-892D-B838B3673DA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9A90059-E63F-48BD-B45A-88F500251452}"/>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3869646-73F5-4895-86D3-909B86B814D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24BDC1-F2CB-4509-B175-34BC2FE83343}"/>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88C9EB-6BDC-41C3-94A0-63129DED141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1D56758-5515-4014-B2C9-802B9411D7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2A5C3B-8603-469B-84C3-1EF75D153A0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C593EAA-7878-4336-90EB-57D57080CF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E29B40-CD19-4EB0-A6BF-A731C73CB63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BD35812-1381-49BC-BF96-DF13652BA1D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E279F96-B92F-431C-ACC2-0F8D9A80DCB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F8D11FD-5D27-427D-A702-9B4D6BB5951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4D0F2C4-B4B7-4D05-BB5A-9E0507174FD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CA6F911-9113-4579-8D4D-E5C11A87AD9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8BD6D9F-5608-4BFC-8BD3-78258583636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833AF17-238D-40C0-B754-2E1CB860E62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14E7C2-9E1D-4716-A40B-778F8C71D65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C15B65A-3D6B-45D7-A091-10188995D4C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1BD49D4-F4D7-4439-897B-F5E3E10570F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372894F-064A-40FB-B725-9843BA593D9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82AC1D9-7C88-46B4-AD80-33738D31D0C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4CE6BBD-4EF7-4D84-89F7-F35546FF284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0F3C9AC-8751-4172-9827-01A03286A1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66C5463-5893-4C62-9771-E1E4B710BAC0}"/>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A7E47E6-2D73-4118-AAAF-DD891A0F645C}"/>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F54A8EE-E477-4ABB-8F59-DD182A2510D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9CD49DA-78CF-449D-9714-B42BAB596F0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E772623-6DAE-402F-A8B0-91C820C277F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0FDF545-DBDC-444E-A785-77DE489079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2CFE65D-FE89-47AE-8974-49EF54E097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25C419A-AB67-480F-86C1-C6BCD3FF635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E96E1A6-A03F-40CE-B342-C85C01EA207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628589BC-A869-404A-8A1E-8BD9A072830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E3849191-E425-4DC0-8A04-321793320DC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05F3F95-AE0B-4B8C-9B83-6997740A098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5BEE319-A1E4-41BE-81A2-E3BD63CD7E38}"/>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40CF21F-A9F2-4465-85DE-475B0441FC2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4FCD340-7711-4D4B-93CE-B4C57132C1D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0903E74-F669-4A39-A69D-36E40E89C35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744C95A-9E0C-4BC8-92D8-AF5DA44DB02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73580DE-5BA3-4EF0-9CBA-6B15F6F41D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267E97D2-D6F2-4D69-922D-0B87039038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370F0FE-A6A3-44C3-B433-E35E597FAF1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5CC1084-ED34-46D2-ADEC-C56558B2E0E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05E0E89-9B8E-4212-8C5A-E4AEAF7B312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E59D691-4027-4673-96C6-64DA8982F47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7006BBD-FDC6-4F6E-9F6E-E090B9E0EAC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1E4B8AF-55D0-4D1C-B7A2-8BFBBD2B6ED4}"/>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D540EBD-B57F-4B80-B225-EB3B503F68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676399D-3FC1-4E08-B86B-2751E62A560B}"/>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BFFE0F8A-4FD0-4065-BD6D-19D90F59EC31}"/>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head heights (and thus seed release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8" name="TextBox 47">
            <a:extLst>
              <a:ext uri="{FF2B5EF4-FFF2-40B4-BE49-F238E27FC236}">
                <a16:creationId xmlns:a16="http://schemas.microsoft.com/office/drawing/2014/main" id="{B054188D-142A-4A58-9993-7D4796F2754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361780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Diagram&#10;&#10;Description automatically generated with medium confidence">
            <a:extLst>
              <a:ext uri="{FF2B5EF4-FFF2-40B4-BE49-F238E27FC236}">
                <a16:creationId xmlns:a16="http://schemas.microsoft.com/office/drawing/2014/main" id="{170D0393-8958-440D-ADDB-285F9C43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34" y="900650"/>
            <a:ext cx="3981753" cy="5476116"/>
          </a:xfrm>
          <a:prstGeom prst="rect">
            <a:avLst/>
          </a:prstGeom>
        </p:spPr>
      </p:pic>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350CEAE-696D-46EE-97DB-D720CF37CCBF}"/>
              </a:ext>
            </a:extLst>
          </p:cNvPr>
          <p:cNvSpPr txBox="1"/>
          <p:nvPr/>
        </p:nvSpPr>
        <p:spPr>
          <a:xfrm>
            <a:off x="856957" y="688552"/>
            <a:ext cx="3806482" cy="3693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5E97EEC7-9D6B-49D8-9EE2-8E40D990A367}"/>
                  </a:ext>
                </a:extLst>
              </p:cNvPr>
              <p:cNvSpPr txBox="1"/>
              <p:nvPr/>
            </p:nvSpPr>
            <p:spPr>
              <a:xfrm>
                <a:off x="5257800" y="904553"/>
                <a:ext cx="6452754" cy="2739211"/>
              </a:xfrm>
              <a:prstGeom prst="rect">
                <a:avLst/>
              </a:prstGeom>
              <a:noFill/>
            </p:spPr>
            <p:txBody>
              <a:bodyPr wrap="square" rtlCol="0">
                <a:spAutoFit/>
              </a:bodyPr>
              <a:lstStyle/>
              <a:p>
                <a:r>
                  <a:rPr lang="en-GB" sz="2200" b="1" i="1" dirty="0"/>
                  <a:t>Using the flower head height distribution instead of maximum flower head height results in a different dispersal kernel…</a:t>
                </a:r>
              </a:p>
              <a:p>
                <a:endParaRPr lang="en-GB" sz="2200" i="1" dirty="0"/>
              </a:p>
              <a:p>
                <a:r>
                  <a:rPr lang="en-GB" sz="2100" dirty="0"/>
                  <a:t>For each combination of species and warming treatment, dispersal kernels using the height distribution of flower heads were different than those using only the maximum flower head height (K-S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endParaRPr lang="en-GB" sz="2200" dirty="0"/>
              </a:p>
            </p:txBody>
          </p:sp>
        </mc:Choice>
        <mc:Fallback>
          <p:sp>
            <p:nvSpPr>
              <p:cNvPr id="72" name="TextBox 71">
                <a:extLst>
                  <a:ext uri="{FF2B5EF4-FFF2-40B4-BE49-F238E27FC236}">
                    <a16:creationId xmlns:a16="http://schemas.microsoft.com/office/drawing/2014/main" id="{5E97EEC7-9D6B-49D8-9EE2-8E40D990A367}"/>
                  </a:ext>
                </a:extLst>
              </p:cNvPr>
              <p:cNvSpPr txBox="1">
                <a:spLocks noRot="1" noChangeAspect="1" noMove="1" noResize="1" noEditPoints="1" noAdjustHandles="1" noChangeArrowheads="1" noChangeShapeType="1" noTextEdit="1"/>
              </p:cNvSpPr>
              <p:nvPr/>
            </p:nvSpPr>
            <p:spPr>
              <a:xfrm>
                <a:off x="5257800" y="904553"/>
                <a:ext cx="6452754" cy="2739211"/>
              </a:xfrm>
              <a:prstGeom prst="rect">
                <a:avLst/>
              </a:prstGeom>
              <a:blipFill>
                <a:blip r:embed="rId3"/>
                <a:stretch>
                  <a:fillRect l="-1229" t="-1333" r="-756" b="-3556"/>
                </a:stretch>
              </a:blipFill>
            </p:spPr>
            <p:txBody>
              <a:bodyPr/>
              <a:lstStyle/>
              <a:p>
                <a:r>
                  <a:rPr lang="en-GB">
                    <a:noFill/>
                  </a:rPr>
                  <a:t> </a:t>
                </a:r>
              </a:p>
            </p:txBody>
          </p:sp>
        </mc:Fallback>
      </mc:AlternateContent>
    </p:spTree>
    <p:extLst>
      <p:ext uri="{BB962C8B-B14F-4D97-AF65-F5344CB8AC3E}">
        <p14:creationId xmlns:p14="http://schemas.microsoft.com/office/powerpoint/2010/main" val="386837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Diagram&#10;&#10;Description automatically generated with medium confidence">
            <a:extLst>
              <a:ext uri="{FF2B5EF4-FFF2-40B4-BE49-F238E27FC236}">
                <a16:creationId xmlns:a16="http://schemas.microsoft.com/office/drawing/2014/main" id="{170D0393-8958-440D-ADDB-285F9C43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34" y="900650"/>
            <a:ext cx="3981753" cy="5476116"/>
          </a:xfrm>
          <a:prstGeom prst="rect">
            <a:avLst/>
          </a:prstGeom>
        </p:spPr>
      </p:pic>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350CEAE-696D-46EE-97DB-D720CF37CCBF}"/>
              </a:ext>
            </a:extLst>
          </p:cNvPr>
          <p:cNvSpPr txBox="1"/>
          <p:nvPr/>
        </p:nvSpPr>
        <p:spPr>
          <a:xfrm>
            <a:off x="856957" y="688552"/>
            <a:ext cx="3806482" cy="3693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5E97EEC7-9D6B-49D8-9EE2-8E40D990A367}"/>
                  </a:ext>
                </a:extLst>
              </p:cNvPr>
              <p:cNvSpPr txBox="1"/>
              <p:nvPr/>
            </p:nvSpPr>
            <p:spPr>
              <a:xfrm>
                <a:off x="5257800" y="904553"/>
                <a:ext cx="6452754" cy="4047262"/>
              </a:xfrm>
              <a:prstGeom prst="rect">
                <a:avLst/>
              </a:prstGeom>
              <a:noFill/>
            </p:spPr>
            <p:txBody>
              <a:bodyPr wrap="square" rtlCol="0">
                <a:spAutoFit/>
              </a:bodyPr>
              <a:lstStyle/>
              <a:p>
                <a:r>
                  <a:rPr lang="en-GB" sz="2200" b="1" i="1" dirty="0"/>
                  <a:t>Using the flower head height distribution instead of maximum flower head height results in a different dispersal kernel…</a:t>
                </a:r>
              </a:p>
              <a:p>
                <a:endParaRPr lang="en-GB" sz="2200" i="1" dirty="0"/>
              </a:p>
              <a:p>
                <a:r>
                  <a:rPr lang="en-GB" sz="2100" dirty="0"/>
                  <a:t>For each combination of species and warming treatment, dispersal kernels using the height distribution of flower heads were different than those using only the maximum flower head height (K-S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Again, differences between the kernel tails may appear small but are actually more noteworthy than they seem.</a:t>
                </a:r>
              </a:p>
              <a:p>
                <a:endParaRPr lang="en-GB" sz="2200" dirty="0"/>
              </a:p>
            </p:txBody>
          </p:sp>
        </mc:Choice>
        <mc:Fallback>
          <p:sp>
            <p:nvSpPr>
              <p:cNvPr id="72" name="TextBox 71">
                <a:extLst>
                  <a:ext uri="{FF2B5EF4-FFF2-40B4-BE49-F238E27FC236}">
                    <a16:creationId xmlns:a16="http://schemas.microsoft.com/office/drawing/2014/main" id="{5E97EEC7-9D6B-49D8-9EE2-8E40D990A367}"/>
                  </a:ext>
                </a:extLst>
              </p:cNvPr>
              <p:cNvSpPr txBox="1">
                <a:spLocks noRot="1" noChangeAspect="1" noMove="1" noResize="1" noEditPoints="1" noAdjustHandles="1" noChangeArrowheads="1" noChangeShapeType="1" noTextEdit="1"/>
              </p:cNvSpPr>
              <p:nvPr/>
            </p:nvSpPr>
            <p:spPr>
              <a:xfrm>
                <a:off x="5257800" y="904553"/>
                <a:ext cx="6452754" cy="4047262"/>
              </a:xfrm>
              <a:prstGeom prst="rect">
                <a:avLst/>
              </a:prstGeom>
              <a:blipFill>
                <a:blip r:embed="rId3"/>
                <a:stretch>
                  <a:fillRect l="-1229" t="-904" r="-756"/>
                </a:stretch>
              </a:blipFill>
            </p:spPr>
            <p:txBody>
              <a:bodyPr/>
              <a:lstStyle/>
              <a:p>
                <a:r>
                  <a:rPr lang="en-GB">
                    <a:noFill/>
                  </a:rPr>
                  <a:t> </a:t>
                </a:r>
              </a:p>
            </p:txBody>
          </p:sp>
        </mc:Fallback>
      </mc:AlternateContent>
    </p:spTree>
    <p:extLst>
      <p:ext uri="{BB962C8B-B14F-4D97-AF65-F5344CB8AC3E}">
        <p14:creationId xmlns:p14="http://schemas.microsoft.com/office/powerpoint/2010/main" val="466510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descr="Graphical user interface, diagram&#10;&#10;Description automatically generated">
            <a:extLst>
              <a:ext uri="{FF2B5EF4-FFF2-40B4-BE49-F238E27FC236}">
                <a16:creationId xmlns:a16="http://schemas.microsoft.com/office/drawing/2014/main" id="{FA5B088F-7CDD-4F51-ABC3-36C54BB1D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9" y="900650"/>
            <a:ext cx="3981378" cy="5475600"/>
          </a:xfrm>
          <a:prstGeom prst="rect">
            <a:avLst/>
          </a:prstGeom>
        </p:spPr>
      </p:pic>
      <p:sp>
        <p:nvSpPr>
          <p:cNvPr id="66" name="TextBox 65">
            <a:extLst>
              <a:ext uri="{FF2B5EF4-FFF2-40B4-BE49-F238E27FC236}">
                <a16:creationId xmlns:a16="http://schemas.microsoft.com/office/drawing/2014/main" id="{3A916123-E784-40ED-8F07-F8F4C117DCE0}"/>
              </a:ext>
            </a:extLst>
          </p:cNvPr>
          <p:cNvSpPr txBox="1"/>
          <p:nvPr/>
        </p:nvSpPr>
        <p:spPr>
          <a:xfrm>
            <a:off x="856957" y="825712"/>
            <a:ext cx="3806482" cy="230832"/>
          </a:xfrm>
          <a:prstGeom prst="rect">
            <a:avLst/>
          </a:prstGeom>
          <a:noFill/>
        </p:spPr>
        <p:txBody>
          <a:bodyPr wrap="square" rtlCol="0">
            <a:spAutoFit/>
          </a:bodyPr>
          <a:lstStyle/>
          <a:p>
            <a:r>
              <a:rPr lang="en-GB" sz="900" i="1" dirty="0"/>
              <a:t>*Bands represent 95% bootstrap interval</a:t>
            </a:r>
          </a:p>
        </p:txBody>
      </p:sp>
      <p:sp>
        <p:nvSpPr>
          <p:cNvPr id="60" name="TextBox 59">
            <a:extLst>
              <a:ext uri="{FF2B5EF4-FFF2-40B4-BE49-F238E27FC236}">
                <a16:creationId xmlns:a16="http://schemas.microsoft.com/office/drawing/2014/main" id="{FD35B05B-83BF-4042-8DFC-DD88C07A228F}"/>
              </a:ext>
            </a:extLst>
          </p:cNvPr>
          <p:cNvSpPr txBox="1"/>
          <p:nvPr/>
        </p:nvSpPr>
        <p:spPr>
          <a:xfrm>
            <a:off x="5257800" y="904553"/>
            <a:ext cx="6452754" cy="3400931"/>
          </a:xfrm>
          <a:prstGeom prst="rect">
            <a:avLst/>
          </a:prstGeom>
          <a:noFill/>
        </p:spPr>
        <p:txBody>
          <a:bodyPr wrap="square" rtlCol="0">
            <a:spAutoFit/>
          </a:bodyPr>
          <a:lstStyle/>
          <a:p>
            <a:r>
              <a:rPr lang="en-GB" sz="2200" b="1" i="1" dirty="0"/>
              <a:t>Using the maximum flower head height rather than the flower head height distribution increases the relative probability of dispersed seeds exceeding a given distance…</a:t>
            </a:r>
          </a:p>
          <a:p>
            <a:endParaRPr lang="en-GB" sz="2200" dirty="0"/>
          </a:p>
          <a:p>
            <a:r>
              <a:rPr lang="en-GB" sz="2100" dirty="0"/>
              <a:t>For each combination of species and warming treatment, the relative chance of a propagule exceeding a given distance when using maximum flower head height rather than the flower head height distribution increases with increasing dispersal distance.</a:t>
            </a:r>
          </a:p>
        </p:txBody>
      </p:sp>
    </p:spTree>
    <p:extLst>
      <p:ext uri="{BB962C8B-B14F-4D97-AF65-F5344CB8AC3E}">
        <p14:creationId xmlns:p14="http://schemas.microsoft.com/office/powerpoint/2010/main" val="128566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descr="Graphical user interface, diagram&#10;&#10;Description automatically generated">
            <a:extLst>
              <a:ext uri="{FF2B5EF4-FFF2-40B4-BE49-F238E27FC236}">
                <a16:creationId xmlns:a16="http://schemas.microsoft.com/office/drawing/2014/main" id="{FA5B088F-7CDD-4F51-ABC3-36C54BB1D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9" y="900650"/>
            <a:ext cx="3981378" cy="5475600"/>
          </a:xfrm>
          <a:prstGeom prst="rect">
            <a:avLst/>
          </a:prstGeom>
        </p:spPr>
      </p:pic>
      <p:sp>
        <p:nvSpPr>
          <p:cNvPr id="66" name="TextBox 65">
            <a:extLst>
              <a:ext uri="{FF2B5EF4-FFF2-40B4-BE49-F238E27FC236}">
                <a16:creationId xmlns:a16="http://schemas.microsoft.com/office/drawing/2014/main" id="{3A916123-E784-40ED-8F07-F8F4C117DCE0}"/>
              </a:ext>
            </a:extLst>
          </p:cNvPr>
          <p:cNvSpPr txBox="1"/>
          <p:nvPr/>
        </p:nvSpPr>
        <p:spPr>
          <a:xfrm>
            <a:off x="856957" y="825712"/>
            <a:ext cx="3806482" cy="230832"/>
          </a:xfrm>
          <a:prstGeom prst="rect">
            <a:avLst/>
          </a:prstGeom>
          <a:noFill/>
        </p:spPr>
        <p:txBody>
          <a:bodyPr wrap="square" rtlCol="0">
            <a:spAutoFit/>
          </a:bodyPr>
          <a:lstStyle/>
          <a:p>
            <a:r>
              <a:rPr lang="en-GB" sz="900" i="1" dirty="0"/>
              <a:t>*Bands represent 95% bootstrap interval</a:t>
            </a:r>
          </a:p>
        </p:txBody>
      </p:sp>
      <p:sp>
        <p:nvSpPr>
          <p:cNvPr id="60" name="TextBox 59">
            <a:extLst>
              <a:ext uri="{FF2B5EF4-FFF2-40B4-BE49-F238E27FC236}">
                <a16:creationId xmlns:a16="http://schemas.microsoft.com/office/drawing/2014/main" id="{FD35B05B-83BF-4042-8DFC-DD88C07A228F}"/>
              </a:ext>
            </a:extLst>
          </p:cNvPr>
          <p:cNvSpPr txBox="1"/>
          <p:nvPr/>
        </p:nvSpPr>
        <p:spPr>
          <a:xfrm>
            <a:off x="5257800" y="904553"/>
            <a:ext cx="6452754" cy="4370427"/>
          </a:xfrm>
          <a:prstGeom prst="rect">
            <a:avLst/>
          </a:prstGeom>
          <a:noFill/>
        </p:spPr>
        <p:txBody>
          <a:bodyPr wrap="square" rtlCol="0">
            <a:spAutoFit/>
          </a:bodyPr>
          <a:lstStyle/>
          <a:p>
            <a:r>
              <a:rPr lang="en-GB" sz="2200" b="1" i="1" dirty="0"/>
              <a:t>Using the maximum flower head height rather than the flower head height distribution increases the relative probability of dispersed seeds exceeding a given distance…</a:t>
            </a:r>
          </a:p>
          <a:p>
            <a:endParaRPr lang="en-GB" sz="2200" dirty="0"/>
          </a:p>
          <a:p>
            <a:r>
              <a:rPr lang="en-GB" sz="2100" dirty="0"/>
              <a:t>For each combination of species and warming treatment, the relative chance of a propagule exceeding a given distance when using maximum flower head height rather than the flower head height distribution increases with increasing dispersal distance.</a:t>
            </a:r>
          </a:p>
          <a:p>
            <a:endParaRPr lang="en-GB" sz="2100" dirty="0"/>
          </a:p>
          <a:p>
            <a:r>
              <a:rPr lang="en-GB" sz="2100" dirty="0"/>
              <a:t>Again, uncertainty of this risk ratio become extremely high at longer dispersal distances.</a:t>
            </a:r>
          </a:p>
        </p:txBody>
      </p:sp>
    </p:spTree>
    <p:extLst>
      <p:ext uri="{BB962C8B-B14F-4D97-AF65-F5344CB8AC3E}">
        <p14:creationId xmlns:p14="http://schemas.microsoft.com/office/powerpoint/2010/main" val="1562210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60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2" name="Rectangle 1">
            <a:extLst>
              <a:ext uri="{FF2B5EF4-FFF2-40B4-BE49-F238E27FC236}">
                <a16:creationId xmlns:a16="http://schemas.microsoft.com/office/drawing/2014/main" id="{C02CA7CD-A483-4DF7-8686-DB57FB9EB93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D4738DF-B075-4203-B0C9-8C287E98DC5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BB5EF125-08BD-4AA4-8046-0C9D731BF0B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0181A26-B3CE-4710-86F9-D8F5C391BD2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0BD7E61-34A8-4FBE-BC15-32C330AF32D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0B5845A-71B5-4576-A59D-4CC4CF34A33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ED7FF8-ADB1-4795-BBF9-98C39D8ECFB6}"/>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5349FF05-3CB4-48D9-9032-708E0005BD48}"/>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0FD5855-7ADD-43C2-9619-20C4B9D4B81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F6BA645C-FD81-4ECB-B095-214BA2F69B0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5D1EA8D-76E5-4FAF-A344-38BDB6F2E75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64E46A5-8B09-4BE8-888C-7B7AC002364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1D2F646-3BF2-40AD-ABA4-F49295D3A0A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A8D50C3F-2C94-4153-B4B7-92177CAB075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63B1FC9-A3F5-418A-A953-4618E3DF9F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FE3F7F9-5B79-45BF-8D9C-50D3BDE8801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0520254-8B31-4DEE-BDDB-1F9848278B2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23A9D91-148E-410C-A3AF-57D8EF3F960D}"/>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56D576DD-0903-4466-B21C-CA90CD25F002}"/>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26E11211-1302-4844-B82D-EAAE7211681C}"/>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45A98999-BC35-4951-8B49-04E56AF597C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15F248AC-0B5B-4EA1-AC64-8CBDEEC90B7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AA00F737-DC3E-48FC-BFAC-0E5B0A7C922A}"/>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C449D133-C4CF-481A-9D9A-5FBB7B8BADC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585142B6-D9D4-45BD-A1FC-64CCA8FD018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7D77B9A5-F2CB-47F7-9961-ED2DCB828C2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79F71AC0-E453-4140-912A-CF10E5078E11}"/>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AF955A4C-495E-4400-BEC1-AB5B786807ED}"/>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A34C8B2-DB88-4B48-9170-889FC8DC230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DCD3DCBB-7A9F-4FBB-9BE4-7FED753CD2A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6332109-FC83-45FF-A133-94B34995F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16EB75EE-5F59-49D1-A00E-E2195CE316E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A6C7F67F-DB49-4115-A085-DC04FEB7CB2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3E3899DB-821B-48A2-902F-865DC9BED4BD}"/>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892CD1DE-C788-4B33-B44F-D80DDEF1CE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EC440C8E-0F13-4518-AE2C-FB6D26C32C6B}"/>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1E5AAB9-2DF3-4A5E-A629-4D157DE5485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FB85CA6-9EB8-4EA5-89E6-1FC3AB15246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38F69873-168F-415A-9285-376693ECD61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D99C6741-3970-43C3-ABC0-3BD2CBFF2E3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6345AE28-FE82-4C7F-B700-787B17F0C6D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F7D0E693-4736-4D59-A65C-5D52546AEE3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1B77D1C7-B9F7-43A6-B2C9-A7FF6DC681E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2CACB6C-0BA1-407A-9551-21C41DFD241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E75C08-EE83-4114-9304-44BC9BCCE18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2FFF97FA-4144-4648-B0A7-72266E6DCDB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6470331A-D6B8-4E8F-B5C3-14B10F7767D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BFBDE5CF-181D-449E-9596-F1D355DBCC48}"/>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BC13157F-811D-46A7-BD00-34C7FBA4DDF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AEB1D56-D606-4485-9D12-704352DACCE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4965AFC9-EBDF-4F4C-996C-B5E22B62103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TextBox 178">
            <a:extLst>
              <a:ext uri="{FF2B5EF4-FFF2-40B4-BE49-F238E27FC236}">
                <a16:creationId xmlns:a16="http://schemas.microsoft.com/office/drawing/2014/main" id="{FC1A0F96-67C1-4820-8B95-59D4561DBB24}"/>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3732977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65827"/>
            <a:ext cx="4683873" cy="2123658"/>
          </a:xfrm>
          <a:prstGeom prst="rect">
            <a:avLst/>
          </a:prstGeom>
          <a:noFill/>
        </p:spPr>
        <p:txBody>
          <a:bodyPr wrap="square" rtlCol="0">
            <a:spAutoFit/>
          </a:bodyPr>
          <a:lstStyle/>
          <a:p>
            <a:r>
              <a:rPr lang="en-GB" sz="2100" dirty="0"/>
              <a:t>This is the </a:t>
            </a:r>
            <a:r>
              <a:rPr lang="en-GB" sz="2100" b="1" dirty="0"/>
              <a:t>first</a:t>
            </a:r>
            <a:r>
              <a:rPr lang="en-GB" sz="2100" dirty="0"/>
              <a:t> study to examine the distributions of seed release heights over the entire plant for </a:t>
            </a:r>
            <a:r>
              <a:rPr lang="en-GB" sz="2100" i="1" dirty="0"/>
              <a:t>C. nutans</a:t>
            </a:r>
            <a:r>
              <a:rPr lang="en-GB" sz="2100" dirty="0"/>
              <a:t> and </a:t>
            </a:r>
            <a:r>
              <a:rPr lang="en-GB" sz="2100" i="1" dirty="0"/>
              <a:t>C. </a:t>
            </a:r>
            <a:r>
              <a:rPr lang="en-GB" sz="2100" i="1" dirty="0" err="1"/>
              <a:t>acanthoides</a:t>
            </a:r>
            <a:r>
              <a:rPr lang="en-GB" sz="2100" i="1" dirty="0"/>
              <a:t>, </a:t>
            </a:r>
            <a:r>
              <a:rPr lang="en-GB" sz="2100" dirty="0"/>
              <a:t>and how warming affects those distributions.</a:t>
            </a:r>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pic>
        <p:nvPicPr>
          <p:cNvPr id="58" name="Picture 57" descr="Chart, line chart&#10;&#10;Description automatically generated">
            <a:extLst>
              <a:ext uri="{FF2B5EF4-FFF2-40B4-BE49-F238E27FC236}">
                <a16:creationId xmlns:a16="http://schemas.microsoft.com/office/drawing/2014/main" id="{53E1B9D2-7BAF-4CBE-80EF-488AA9D53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Tree>
    <p:extLst>
      <p:ext uri="{BB962C8B-B14F-4D97-AF65-F5344CB8AC3E}">
        <p14:creationId xmlns:p14="http://schemas.microsoft.com/office/powerpoint/2010/main" val="1712094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65827"/>
            <a:ext cx="4683873" cy="4647426"/>
          </a:xfrm>
          <a:prstGeom prst="rect">
            <a:avLst/>
          </a:prstGeom>
          <a:noFill/>
        </p:spPr>
        <p:txBody>
          <a:bodyPr wrap="square" rtlCol="0">
            <a:spAutoFit/>
          </a:bodyPr>
          <a:lstStyle/>
          <a:p>
            <a:r>
              <a:rPr lang="en-GB" sz="2100" dirty="0"/>
              <a:t>This is the </a:t>
            </a:r>
            <a:r>
              <a:rPr lang="en-GB" sz="2100" b="1" dirty="0"/>
              <a:t>first</a:t>
            </a:r>
            <a:r>
              <a:rPr lang="en-GB" sz="2100" dirty="0"/>
              <a:t> study to examine the distributions of seed release heights over the entire plant for </a:t>
            </a:r>
            <a:r>
              <a:rPr lang="en-GB" sz="2100" i="1" dirty="0"/>
              <a:t>C. nutans</a:t>
            </a:r>
            <a:r>
              <a:rPr lang="en-GB" sz="2100" dirty="0"/>
              <a:t> and </a:t>
            </a:r>
            <a:r>
              <a:rPr lang="en-GB" sz="2100" i="1" dirty="0"/>
              <a:t>C. </a:t>
            </a:r>
            <a:r>
              <a:rPr lang="en-GB" sz="2100" i="1" dirty="0" err="1"/>
              <a:t>acanthoides</a:t>
            </a:r>
            <a:r>
              <a:rPr lang="en-GB" sz="2100" i="1" dirty="0"/>
              <a:t>, </a:t>
            </a:r>
            <a:r>
              <a:rPr lang="en-GB" sz="2100" dirty="0"/>
              <a:t>and how warming affects those distributions.</a:t>
            </a:r>
          </a:p>
          <a:p>
            <a:endParaRPr lang="en-GB" sz="2100" dirty="0"/>
          </a:p>
          <a:p>
            <a:r>
              <a:rPr lang="en-GB" sz="2100" dirty="0"/>
              <a:t>Our results show that warming shifts both distributions to the right, increasing seed release heights. Previous studies showed this shift with the maximum flower height; now we show this shift with the entire flower height distribution.</a:t>
            </a:r>
          </a:p>
          <a:p>
            <a:endParaRPr lang="en-GB" sz="2200" dirty="0"/>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pic>
        <p:nvPicPr>
          <p:cNvPr id="64" name="Picture 63" descr="Chart, line chart&#10;&#10;Description automatically generated">
            <a:extLst>
              <a:ext uri="{FF2B5EF4-FFF2-40B4-BE49-F238E27FC236}">
                <a16:creationId xmlns:a16="http://schemas.microsoft.com/office/drawing/2014/main" id="{05E33AF8-EE24-4DE1-BAEB-FE48A97B1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cxnSp>
        <p:nvCxnSpPr>
          <p:cNvPr id="66" name="Straight Arrow Connector 65">
            <a:extLst>
              <a:ext uri="{FF2B5EF4-FFF2-40B4-BE49-F238E27FC236}">
                <a16:creationId xmlns:a16="http://schemas.microsoft.com/office/drawing/2014/main" id="{1ADEC6E6-9680-426D-A7D0-C0AC3FCCF999}"/>
              </a:ext>
            </a:extLst>
          </p:cNvPr>
          <p:cNvCxnSpPr>
            <a:cxnSpLocks/>
          </p:cNvCxnSpPr>
          <p:nvPr/>
        </p:nvCxnSpPr>
        <p:spPr>
          <a:xfrm>
            <a:off x="3283980" y="5307655"/>
            <a:ext cx="5690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729A46F-DAF9-4417-8417-204346478FF1}"/>
              </a:ext>
            </a:extLst>
          </p:cNvPr>
          <p:cNvCxnSpPr>
            <a:cxnSpLocks/>
          </p:cNvCxnSpPr>
          <p:nvPr/>
        </p:nvCxnSpPr>
        <p:spPr>
          <a:xfrm>
            <a:off x="3542411" y="3429000"/>
            <a:ext cx="5690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09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sp>
        <p:nvSpPr>
          <p:cNvPr id="7" name="TextBox 6">
            <a:extLst>
              <a:ext uri="{FF2B5EF4-FFF2-40B4-BE49-F238E27FC236}">
                <a16:creationId xmlns:a16="http://schemas.microsoft.com/office/drawing/2014/main" id="{60CB6DA8-F564-43B4-AFFF-576906ABD4E5}"/>
              </a:ext>
            </a:extLst>
          </p:cNvPr>
          <p:cNvSpPr txBox="1"/>
          <p:nvPr/>
        </p:nvSpPr>
        <p:spPr>
          <a:xfrm>
            <a:off x="7135925" y="1865827"/>
            <a:ext cx="4683873" cy="769441"/>
          </a:xfrm>
          <a:prstGeom prst="rect">
            <a:avLst/>
          </a:prstGeom>
          <a:noFill/>
        </p:spPr>
        <p:txBody>
          <a:bodyPr wrap="square" rtlCol="0">
            <a:spAutoFit/>
          </a:bodyPr>
          <a:lstStyle/>
          <a:p>
            <a:r>
              <a:rPr lang="en-GB" sz="2200" dirty="0"/>
              <a:t>As was seen in previous studies, warming changes the dispersal kernel.</a:t>
            </a:r>
          </a:p>
        </p:txBody>
      </p:sp>
      <p:pic>
        <p:nvPicPr>
          <p:cNvPr id="57" name="Picture 56" descr="Chart, line chart&#10;&#10;Description automatically generated">
            <a:extLst>
              <a:ext uri="{FF2B5EF4-FFF2-40B4-BE49-F238E27FC236}">
                <a16:creationId xmlns:a16="http://schemas.microsoft.com/office/drawing/2014/main" id="{19260DEE-D89E-49B6-94F1-44D8EEFD7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Tree>
    <p:extLst>
      <p:ext uri="{BB962C8B-B14F-4D97-AF65-F5344CB8AC3E}">
        <p14:creationId xmlns:p14="http://schemas.microsoft.com/office/powerpoint/2010/main" val="3267427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Picture 58" descr="Chart, line chart&#10;&#10;Description automatically generated">
            <a:extLst>
              <a:ext uri="{FF2B5EF4-FFF2-40B4-BE49-F238E27FC236}">
                <a16:creationId xmlns:a16="http://schemas.microsoft.com/office/drawing/2014/main" id="{45B0BA52-E612-43CC-BBFE-5A74A2BEA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sp>
        <p:nvSpPr>
          <p:cNvPr id="7" name="TextBox 6">
            <a:extLst>
              <a:ext uri="{FF2B5EF4-FFF2-40B4-BE49-F238E27FC236}">
                <a16:creationId xmlns:a16="http://schemas.microsoft.com/office/drawing/2014/main" id="{60CB6DA8-F564-43B4-AFFF-576906ABD4E5}"/>
              </a:ext>
            </a:extLst>
          </p:cNvPr>
          <p:cNvSpPr txBox="1"/>
          <p:nvPr/>
        </p:nvSpPr>
        <p:spPr>
          <a:xfrm>
            <a:off x="7135925" y="1865827"/>
            <a:ext cx="4683873" cy="3816429"/>
          </a:xfrm>
          <a:prstGeom prst="rect">
            <a:avLst/>
          </a:prstGeom>
          <a:noFill/>
        </p:spPr>
        <p:txBody>
          <a:bodyPr wrap="square" rtlCol="0">
            <a:spAutoFit/>
          </a:bodyPr>
          <a:lstStyle/>
          <a:p>
            <a:r>
              <a:rPr lang="en-GB" sz="2200" dirty="0"/>
              <a:t>As was seen in previous studies, warming changes the dispersal kernel.</a:t>
            </a:r>
          </a:p>
          <a:p>
            <a:endParaRPr lang="en-GB" sz="2200" dirty="0"/>
          </a:p>
          <a:p>
            <a:r>
              <a:rPr lang="en-GB" sz="2200" dirty="0"/>
              <a:t>Here, our results show that even when using the entire height distribution instead of the max height, warming shifts the dispersal kernel to the right and makes the tail larger… dispersal at shorter distances becomes less common, while dispersal at longer distances becomes more common.</a:t>
            </a:r>
          </a:p>
        </p:txBody>
      </p:sp>
      <p:cxnSp>
        <p:nvCxnSpPr>
          <p:cNvPr id="61" name="Straight Arrow Connector 60">
            <a:extLst>
              <a:ext uri="{FF2B5EF4-FFF2-40B4-BE49-F238E27FC236}">
                <a16:creationId xmlns:a16="http://schemas.microsoft.com/office/drawing/2014/main" id="{A78D3B7B-2FD9-4898-BEC6-1BC3CED7C643}"/>
              </a:ext>
            </a:extLst>
          </p:cNvPr>
          <p:cNvCxnSpPr>
            <a:cxnSpLocks/>
          </p:cNvCxnSpPr>
          <p:nvPr/>
        </p:nvCxnSpPr>
        <p:spPr>
          <a:xfrm>
            <a:off x="1748912" y="3035210"/>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2EBB8CB-1FE5-4ADC-8BB7-4120E6C42E5E}"/>
              </a:ext>
            </a:extLst>
          </p:cNvPr>
          <p:cNvCxnSpPr>
            <a:cxnSpLocks/>
          </p:cNvCxnSpPr>
          <p:nvPr/>
        </p:nvCxnSpPr>
        <p:spPr>
          <a:xfrm>
            <a:off x="1748912" y="4905158"/>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91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65827"/>
            <a:ext cx="4683873" cy="1785104"/>
          </a:xfrm>
          <a:prstGeom prst="rect">
            <a:avLst/>
          </a:prstGeom>
          <a:noFill/>
        </p:spPr>
        <p:txBody>
          <a:bodyPr wrap="square" rtlCol="0">
            <a:spAutoFit/>
          </a:bodyPr>
          <a:lstStyle/>
          <a:p>
            <a:r>
              <a:rPr lang="en-GB" sz="2200" dirty="0"/>
              <a:t>Warming increases the magnitude of long-distance dispersal events. This increase becomes more pronounced when looking at more rare dispersal events…</a:t>
            </a:r>
          </a:p>
        </p:txBody>
      </p:sp>
      <p:pic>
        <p:nvPicPr>
          <p:cNvPr id="57" name="Picture 56" descr="Chart&#10;&#10;Description automatically generated with medium confidence">
            <a:extLst>
              <a:ext uri="{FF2B5EF4-FFF2-40B4-BE49-F238E27FC236}">
                <a16:creationId xmlns:a16="http://schemas.microsoft.com/office/drawing/2014/main" id="{26765BDD-393E-46A3-AFB1-D37EC5ADC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Tree>
    <p:extLst>
      <p:ext uri="{BB962C8B-B14F-4D97-AF65-F5344CB8AC3E}">
        <p14:creationId xmlns:p14="http://schemas.microsoft.com/office/powerpoint/2010/main" val="4231855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65827"/>
            <a:ext cx="4683873" cy="2800767"/>
          </a:xfrm>
          <a:prstGeom prst="rect">
            <a:avLst/>
          </a:prstGeom>
          <a:noFill/>
        </p:spPr>
        <p:txBody>
          <a:bodyPr wrap="square" rtlCol="0">
            <a:spAutoFit/>
          </a:bodyPr>
          <a:lstStyle/>
          <a:p>
            <a:r>
              <a:rPr lang="en-GB" sz="2200" dirty="0"/>
              <a:t>Warming increases the magnitude of long-distance dispersal events. This increase becomes more pronounced when looking at more rare dispersal events…</a:t>
            </a:r>
          </a:p>
          <a:p>
            <a:endParaRPr lang="en-GB" sz="2200" dirty="0"/>
          </a:p>
          <a:p>
            <a:r>
              <a:rPr lang="en-GB" sz="2200" dirty="0"/>
              <a:t>… but so does the uncertainty surrounding these events.</a:t>
            </a:r>
          </a:p>
        </p:txBody>
      </p:sp>
      <p:pic>
        <p:nvPicPr>
          <p:cNvPr id="57" name="Picture 56" descr="Chart&#10;&#10;Description automatically generated with medium confidence">
            <a:extLst>
              <a:ext uri="{FF2B5EF4-FFF2-40B4-BE49-F238E27FC236}">
                <a16:creationId xmlns:a16="http://schemas.microsoft.com/office/drawing/2014/main" id="{292151AD-C2C5-4D4C-A385-82BC64278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Tree>
    <p:extLst>
      <p:ext uri="{BB962C8B-B14F-4D97-AF65-F5344CB8AC3E}">
        <p14:creationId xmlns:p14="http://schemas.microsoft.com/office/powerpoint/2010/main" val="279707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1446550"/>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162459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3816429"/>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a:p>
            <a:endParaRPr lang="en-GB" sz="2200" dirty="0"/>
          </a:p>
          <a:p>
            <a:r>
              <a:rPr lang="en-GB" sz="2200" dirty="0"/>
              <a:t>Thus, warming-induced increases in the magnitude of long-distance dispersal events can increase spread rates. While we have not yet done this with using the entire flower height distribution, increased spread rates have been observed when using max height.</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384096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Crop spraying">
            <a:extLst>
              <a:ext uri="{FF2B5EF4-FFF2-40B4-BE49-F238E27FC236}">
                <a16:creationId xmlns:a16="http://schemas.microsoft.com/office/drawing/2014/main" id="{439DEDF7-B1E0-4B93-9820-177B4208B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3"/>
          <a:stretch/>
        </p:blipFill>
        <p:spPr bwMode="auto">
          <a:xfrm>
            <a:off x="1114250" y="1939743"/>
            <a:ext cx="4351830" cy="29194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Weed management implications</a:t>
            </a:r>
          </a:p>
        </p:txBody>
      </p:sp>
      <p:sp>
        <p:nvSpPr>
          <p:cNvPr id="12" name="TextBox 11">
            <a:extLst>
              <a:ext uri="{FF2B5EF4-FFF2-40B4-BE49-F238E27FC236}">
                <a16:creationId xmlns:a16="http://schemas.microsoft.com/office/drawing/2014/main" id="{8B34C402-381C-4E24-B4BA-58C4FB712F53}"/>
              </a:ext>
            </a:extLst>
          </p:cNvPr>
          <p:cNvSpPr txBox="1"/>
          <p:nvPr/>
        </p:nvSpPr>
        <p:spPr>
          <a:xfrm>
            <a:off x="4502171" y="4659100"/>
            <a:ext cx="1034966" cy="200055"/>
          </a:xfrm>
          <a:prstGeom prst="rect">
            <a:avLst/>
          </a:prstGeom>
          <a:noFill/>
        </p:spPr>
        <p:txBody>
          <a:bodyPr wrap="square" rtlCol="0">
            <a:spAutoFit/>
          </a:bodyPr>
          <a:lstStyle/>
          <a:p>
            <a:r>
              <a:rPr lang="en-GB" sz="700" dirty="0">
                <a:solidFill>
                  <a:schemeClr val="bg1"/>
                </a:solidFill>
              </a:rPr>
              <a:t>Image source: </a:t>
            </a:r>
            <a:r>
              <a:rPr lang="en-GB" sz="700" dirty="0" err="1">
                <a:solidFill>
                  <a:schemeClr val="bg1"/>
                </a:solidFill>
              </a:rPr>
              <a:t>Pixabay</a:t>
            </a:r>
            <a:endParaRPr lang="en-GB" sz="700" dirty="0">
              <a:solidFill>
                <a:schemeClr val="bg1"/>
              </a:solidFill>
            </a:endParaRPr>
          </a:p>
        </p:txBody>
      </p:sp>
      <p:sp>
        <p:nvSpPr>
          <p:cNvPr id="14" name="TextBox 13">
            <a:extLst>
              <a:ext uri="{FF2B5EF4-FFF2-40B4-BE49-F238E27FC236}">
                <a16:creationId xmlns:a16="http://schemas.microsoft.com/office/drawing/2014/main" id="{DADE25CA-603B-489C-8762-4497BE3720BC}"/>
              </a:ext>
            </a:extLst>
          </p:cNvPr>
          <p:cNvSpPr txBox="1"/>
          <p:nvPr/>
        </p:nvSpPr>
        <p:spPr>
          <a:xfrm>
            <a:off x="5938738" y="1799143"/>
            <a:ext cx="5355183" cy="2800767"/>
          </a:xfrm>
          <a:prstGeom prst="rect">
            <a:avLst/>
          </a:prstGeom>
          <a:noFill/>
        </p:spPr>
        <p:txBody>
          <a:bodyPr wrap="square" rtlCol="0">
            <a:spAutoFit/>
          </a:bodyPr>
          <a:lstStyle/>
          <a:p>
            <a:r>
              <a:rPr lang="en-GB" sz="2200" dirty="0"/>
              <a:t>These results have implications for weed management… as warming leads to greater dispersal, the spread of these weeds will be more challenging to control.</a:t>
            </a:r>
          </a:p>
          <a:p>
            <a:endParaRPr lang="en-GB" sz="2200" dirty="0"/>
          </a:p>
          <a:p>
            <a:r>
              <a:rPr lang="en-GB" sz="2200" dirty="0"/>
              <a:t>Knowing how invasive plants respond to warming can help us continue effective management in future climates.</a:t>
            </a:r>
          </a:p>
        </p:txBody>
      </p:sp>
    </p:spTree>
    <p:extLst>
      <p:ext uri="{BB962C8B-B14F-4D97-AF65-F5344CB8AC3E}">
        <p14:creationId xmlns:p14="http://schemas.microsoft.com/office/powerpoint/2010/main" val="1658131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References</a:t>
            </a:r>
          </a:p>
        </p:txBody>
      </p:sp>
      <p:sp>
        <p:nvSpPr>
          <p:cNvPr id="5" name="TextBox 4">
            <a:extLst>
              <a:ext uri="{FF2B5EF4-FFF2-40B4-BE49-F238E27FC236}">
                <a16:creationId xmlns:a16="http://schemas.microsoft.com/office/drawing/2014/main" id="{D966BE0A-4400-48DA-8D4E-074DA8C46865}"/>
              </a:ext>
            </a:extLst>
          </p:cNvPr>
          <p:cNvSpPr txBox="1"/>
          <p:nvPr/>
        </p:nvSpPr>
        <p:spPr>
          <a:xfrm>
            <a:off x="1003749" y="1729873"/>
            <a:ext cx="10290172" cy="2554545"/>
          </a:xfrm>
          <a:prstGeom prst="rect">
            <a:avLst/>
          </a:prstGeom>
          <a:noFill/>
        </p:spPr>
        <p:txBody>
          <a:bodyPr wrap="square" rtlCol="0">
            <a:spAutoFit/>
          </a:bodyPr>
          <a:lstStyle/>
          <a:p>
            <a:pPr marL="171450" indent="-171450">
              <a:buFont typeface="Arial" panose="020B0604020202020204" pitchFamily="34" charset="0"/>
              <a:buChar char="•"/>
            </a:pPr>
            <a:r>
              <a:rPr lang="en-GB" sz="1600" dirty="0" err="1"/>
              <a:t>Beaury</a:t>
            </a:r>
            <a:r>
              <a:rPr lang="en-GB" sz="1600" dirty="0"/>
              <a:t>, E.M., Fusco, E.J., Jackson, M.R., </a:t>
            </a:r>
            <a:r>
              <a:rPr lang="en-GB" sz="1600" dirty="0" err="1"/>
              <a:t>Laginhas</a:t>
            </a:r>
            <a:r>
              <a:rPr lang="en-GB" sz="1600" dirty="0"/>
              <a:t>, B.B., Morelli, T.L., Allen, J.M., </a:t>
            </a:r>
            <a:r>
              <a:rPr lang="en-GB" sz="1600" dirty="0" err="1"/>
              <a:t>Pasquarella</a:t>
            </a:r>
            <a:r>
              <a:rPr lang="en-GB" sz="1600" dirty="0"/>
              <a:t>, V.J. and Bradley, B.A. 2020. Incorporating climate change into invasive species management: insights from managers. Biological Invasions, 22(2), pp.233-252.</a:t>
            </a:r>
          </a:p>
          <a:p>
            <a:pPr marL="171450" indent="-171450">
              <a:buFont typeface="Arial" panose="020B0604020202020204" pitchFamily="34" charset="0"/>
              <a:buChar char="•"/>
            </a:pPr>
            <a:r>
              <a:rPr lang="en-GB" sz="1600" dirty="0" err="1"/>
              <a:t>Katul</a:t>
            </a:r>
            <a:r>
              <a:rPr lang="en-GB" sz="1600" dirty="0"/>
              <a:t>, G.G., </a:t>
            </a:r>
            <a:r>
              <a:rPr lang="en-GB" sz="1600" dirty="0" err="1"/>
              <a:t>Porporato</a:t>
            </a:r>
            <a:r>
              <a:rPr lang="en-GB" sz="1600" dirty="0"/>
              <a:t>, A., Nathan, R., Siqueira, M., </a:t>
            </a:r>
            <a:r>
              <a:rPr lang="en-GB" sz="1600" dirty="0" err="1"/>
              <a:t>Soons</a:t>
            </a:r>
            <a:r>
              <a:rPr lang="en-GB" sz="1600" dirty="0"/>
              <a:t>, M.B., Poggi, D., Horn, H.S. and Levin, S.A., 2005. Mechanistic analytical models for long-distance seed dispersal by wind. The American Naturalist, 166(3), pp.368-381.</a:t>
            </a:r>
          </a:p>
          <a:p>
            <a:pPr marL="171450" indent="-171450">
              <a:buFont typeface="Arial" panose="020B0604020202020204" pitchFamily="34" charset="0"/>
              <a:buChar char="•"/>
            </a:pPr>
            <a:r>
              <a:rPr lang="en-GB" sz="1600" dirty="0"/>
              <a:t>Neubert, M.G. and Caswell, H., 2000. Demography and dispersal: calculation and sensitivity analysis of invasion speed for structured populations. Ecology, 81(6), pp.1613-1628.</a:t>
            </a:r>
          </a:p>
          <a:p>
            <a:pPr marL="171450" indent="-171450">
              <a:buFont typeface="Arial" panose="020B0604020202020204" pitchFamily="34" charset="0"/>
              <a:buChar char="•"/>
            </a:pPr>
            <a:r>
              <a:rPr lang="en-GB" sz="1600" dirty="0" err="1"/>
              <a:t>Skarpaas</a:t>
            </a:r>
            <a:r>
              <a:rPr lang="en-GB" sz="1600" dirty="0"/>
              <a:t>, O. and Shea, K., 2007. Dispersal patterns, dispersal mechanisms, and invasion wave speeds for invasive thistles. The American Naturalist, 170(3), pp.421-430.</a:t>
            </a:r>
          </a:p>
          <a:p>
            <a:pPr marL="171450" indent="-171450">
              <a:buFont typeface="Arial" panose="020B0604020202020204" pitchFamily="34" charset="0"/>
              <a:buChar char="•"/>
            </a:pPr>
            <a:r>
              <a:rPr lang="en-GB" sz="1600" dirty="0"/>
              <a:t>Zhang, R., </a:t>
            </a:r>
            <a:r>
              <a:rPr lang="en-GB" sz="1600" dirty="0" err="1"/>
              <a:t>Jongejans</a:t>
            </a:r>
            <a:r>
              <a:rPr lang="en-GB" sz="1600" dirty="0"/>
              <a:t>, E. and Shea, K., 2011. Warming increases the spread of an invasive thistle. </a:t>
            </a:r>
            <a:r>
              <a:rPr lang="en-GB" sz="1600" dirty="0" err="1"/>
              <a:t>PLoS</a:t>
            </a:r>
            <a:r>
              <a:rPr lang="en-GB" sz="1600" dirty="0"/>
              <a:t> One, 6(6).</a:t>
            </a:r>
          </a:p>
        </p:txBody>
      </p:sp>
    </p:spTree>
    <p:extLst>
      <p:ext uri="{BB962C8B-B14F-4D97-AF65-F5344CB8AC3E}">
        <p14:creationId xmlns:p14="http://schemas.microsoft.com/office/powerpoint/2010/main" val="390735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TextBox 179">
            <a:extLst>
              <a:ext uri="{FF2B5EF4-FFF2-40B4-BE49-F238E27FC236}">
                <a16:creationId xmlns:a16="http://schemas.microsoft.com/office/drawing/2014/main" id="{0AB237D0-063F-4616-B87E-8C5421175ECA}"/>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666303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2" t="7679" b="10694"/>
          <a:stretch/>
        </p:blipFill>
        <p:spPr bwMode="auto">
          <a:xfrm>
            <a:off x="7706786" y="1041540"/>
            <a:ext cx="3996895" cy="251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442917"/>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Questions?</a:t>
            </a:r>
          </a:p>
        </p:txBody>
      </p:sp>
      <p:sp>
        <p:nvSpPr>
          <p:cNvPr id="3" name="TextBox 2">
            <a:extLst>
              <a:ext uri="{FF2B5EF4-FFF2-40B4-BE49-F238E27FC236}">
                <a16:creationId xmlns:a16="http://schemas.microsoft.com/office/drawing/2014/main" id="{503075AF-4258-413A-A528-AF046ACF49EA}"/>
              </a:ext>
            </a:extLst>
          </p:cNvPr>
          <p:cNvSpPr txBox="1"/>
          <p:nvPr/>
        </p:nvSpPr>
        <p:spPr>
          <a:xfrm>
            <a:off x="942043" y="1982450"/>
            <a:ext cx="5245397" cy="1107996"/>
          </a:xfrm>
          <a:prstGeom prst="rect">
            <a:avLst/>
          </a:prstGeom>
          <a:noFill/>
        </p:spPr>
        <p:txBody>
          <a:bodyPr wrap="square" rtlCol="0">
            <a:spAutoFit/>
          </a:bodyPr>
          <a:lstStyle/>
          <a:p>
            <a:pPr marL="342900" indent="-342900">
              <a:buFont typeface="Arial" panose="020B0604020202020204" pitchFamily="34" charset="0"/>
              <a:buChar char="•"/>
            </a:pPr>
            <a:r>
              <a:rPr lang="en-GB" sz="2200" dirty="0"/>
              <a:t>Ask them in the live Q&amp;A</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Email them to me at </a:t>
            </a:r>
            <a:r>
              <a:rPr lang="en-GB" sz="2200" dirty="0">
                <a:hlinkClick r:id="rId3"/>
              </a:rPr>
              <a:t>thd5066@psu.edu</a:t>
            </a:r>
            <a:endParaRPr lang="en-GB" sz="2200" dirty="0"/>
          </a:p>
        </p:txBody>
      </p:sp>
      <p:sp>
        <p:nvSpPr>
          <p:cNvPr id="4" name="TextBox 3">
            <a:extLst>
              <a:ext uri="{FF2B5EF4-FFF2-40B4-BE49-F238E27FC236}">
                <a16:creationId xmlns:a16="http://schemas.microsoft.com/office/drawing/2014/main" id="{DB1798D0-9335-4055-AA8D-0F346291844C}"/>
              </a:ext>
            </a:extLst>
          </p:cNvPr>
          <p:cNvSpPr txBox="1"/>
          <p:nvPr/>
        </p:nvSpPr>
        <p:spPr>
          <a:xfrm>
            <a:off x="942043" y="5578855"/>
            <a:ext cx="6179982" cy="923330"/>
          </a:xfrm>
          <a:prstGeom prst="rect">
            <a:avLst/>
          </a:prstGeom>
          <a:noFill/>
        </p:spPr>
        <p:txBody>
          <a:bodyPr wrap="square" rtlCol="0">
            <a:spAutoFit/>
          </a:bodyPr>
          <a:lstStyle/>
          <a:p>
            <a:r>
              <a:rPr lang="en-GB" i="1" dirty="0"/>
              <a:t>Many thanks to the Penn State ecology program for their support, as well to the Shea Lab for providing resources, guidance, and feedback!</a:t>
            </a:r>
          </a:p>
        </p:txBody>
      </p:sp>
      <p:pic>
        <p:nvPicPr>
          <p:cNvPr id="53" name="Picture 52" descr="Chart, line chart&#10;&#10;Description automatically generated">
            <a:extLst>
              <a:ext uri="{FF2B5EF4-FFF2-40B4-BE49-F238E27FC236}">
                <a16:creationId xmlns:a16="http://schemas.microsoft.com/office/drawing/2014/main" id="{DF596EBC-FAC7-4366-A3A5-428015F6F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0972" y="3641331"/>
            <a:ext cx="3999581" cy="2750317"/>
          </a:xfrm>
          <a:prstGeom prst="rect">
            <a:avLst/>
          </a:prstGeom>
          <a:ln>
            <a:solidFill>
              <a:schemeClr val="tx1"/>
            </a:solidFill>
          </a:ln>
        </p:spPr>
      </p:pic>
    </p:spTree>
    <p:extLst>
      <p:ext uri="{BB962C8B-B14F-4D97-AF65-F5344CB8AC3E}">
        <p14:creationId xmlns:p14="http://schemas.microsoft.com/office/powerpoint/2010/main" val="349249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D9F40DA-7108-4F62-B31F-73678DD5ED7C}"/>
              </a:ext>
            </a:extLst>
          </p:cNvPr>
          <p:cNvSpPr txBox="1"/>
          <p:nvPr/>
        </p:nvSpPr>
        <p:spPr>
          <a:xfrm>
            <a:off x="973779" y="5664203"/>
            <a:ext cx="10502487" cy="830997"/>
          </a:xfrm>
          <a:prstGeom prst="rect">
            <a:avLst/>
          </a:prstGeom>
          <a:noFill/>
        </p:spPr>
        <p:txBody>
          <a:bodyPr wrap="square" rtlCol="0">
            <a:spAutoFit/>
          </a:bodyPr>
          <a:lstStyle/>
          <a:p>
            <a:r>
              <a:rPr lang="en-GB" sz="2400" i="1" dirty="0"/>
              <a:t>A better understanding of dispersal in invasive species can help us make more informed management decisions that save time and money</a:t>
            </a:r>
          </a:p>
        </p:txBody>
      </p:sp>
      <p:sp>
        <p:nvSpPr>
          <p:cNvPr id="17" name="TextBox 16">
            <a:extLst>
              <a:ext uri="{FF2B5EF4-FFF2-40B4-BE49-F238E27FC236}">
                <a16:creationId xmlns:a16="http://schemas.microsoft.com/office/drawing/2014/main" id="{000F0F80-6930-44A4-9B73-F54B2F1B3942}"/>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192286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93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FD73034-40BC-4DB4-B4B7-727EA0E42DF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1570894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23739</TotalTime>
  <Words>3618</Words>
  <Application>Microsoft Office PowerPoint</Application>
  <PresentationFormat>Widescreen</PresentationFormat>
  <Paragraphs>421</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D.</dc:creator>
  <cp:lastModifiedBy>Trevor D.</cp:lastModifiedBy>
  <cp:revision>384</cp:revision>
  <dcterms:created xsi:type="dcterms:W3CDTF">2019-10-27T14:37:40Z</dcterms:created>
  <dcterms:modified xsi:type="dcterms:W3CDTF">2021-06-29T18:17:24Z</dcterms:modified>
</cp:coreProperties>
</file>